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23"/>
  </p:notesMasterIdLst>
  <p:sldIdLst>
    <p:sldId id="256" r:id="rId3"/>
    <p:sldId id="257" r:id="rId4"/>
    <p:sldId id="27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2" r:id="rId13"/>
    <p:sldId id="265" r:id="rId14"/>
    <p:sldId id="266" r:id="rId15"/>
    <p:sldId id="267" r:id="rId16"/>
    <p:sldId id="273" r:id="rId17"/>
    <p:sldId id="274" r:id="rId18"/>
    <p:sldId id="268" r:id="rId19"/>
    <p:sldId id="269" r:id="rId20"/>
    <p:sldId id="270" r:id="rId21"/>
    <p:sldId id="27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89" autoAdjust="0"/>
  </p:normalViewPr>
  <p:slideViewPr>
    <p:cSldViewPr snapToGrid="0">
      <p:cViewPr>
        <p:scale>
          <a:sx n="87" d="100"/>
          <a:sy n="87" d="100"/>
        </p:scale>
        <p:origin x="507" y="13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81E40-2ABB-1A0D-3CCB-030057C0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35872D-86E1-31FB-55A5-78503F39CA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01835-11DB-62F9-5048-5B2152F4DE8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46BE551-E0A8-80FE-6A7C-522011AF18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0E8D971-FBC3-0964-D118-CE515E91A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79DCC-F4FF-F587-E5F8-E3DB64B2B5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4AB54-9285-35A8-AEF2-DF5878BE5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09790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02D8C-DB87-7F3D-2A14-6981B50F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4FD9E0-2783-CC0E-B11F-35F42BF693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C77A4-1B08-50AF-4183-82C23730C18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58A5E1-7666-9741-844B-277A08008C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D6004B6-C55E-2627-B74A-42232B532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594E9-7139-F306-C3A9-E1FE2492D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62189-C37F-EBE6-822C-7A4057D28C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63758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E363B-E662-EC09-35BE-26B163D7B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F0417F-4623-5113-6213-E107AEF281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0C81D-1FDA-6D8D-9354-83BDD707D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6DFCD9-126E-45BC-D290-D130113295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02036A-7F36-505D-668E-711D037F7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9E8F7-0E45-3932-3FED-96412CAE23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243CD-939D-1A43-960A-C16595E3F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34397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CF235-9C7E-DDBA-FB31-5D74AAC48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00AD0-4252-17E6-E398-65E3CCAB49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E5D75-2524-371B-0B23-F3ADA451246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E93A990-7848-90FB-374C-1C3A89FAC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1AD0320-6831-C2D0-B9F5-06FADAC7A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6F562-76CD-0886-13F2-9DA8C93DFC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D6D0-87E1-D816-367E-D816E4228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4102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5748369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svg"/><Relationship Id="rId11" Type="http://schemas.openxmlformats.org/officeDocument/2006/relationships/image" Target="../media/image3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22.sv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6430" y="5209540"/>
            <a:ext cx="8958580" cy="134747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08333"/>
              </a:lnSpc>
              <a:defRPr/>
            </a:pPr>
            <a:r>
              <a:rPr lang="en-US" sz="5000" b="0" i="0" u="none" strike="noStrike" dirty="0">
                <a:solidFill>
                  <a:srgbClr val="374152"/>
                </a:solidFill>
                <a:latin typeface="DouyinSans"/>
                <a:ea typeface="DouyinSans"/>
                <a:cs typeface="DouyinSans"/>
                <a:sym typeface="DouyinSans"/>
              </a:rPr>
              <a:t>StrokeVision - Technical Overview</a:t>
            </a:r>
            <a:endParaRPr lang="en-US" sz="1100" dirty="0"/>
          </a:p>
        </p:txBody>
      </p:sp>
      <p:sp>
        <p:nvSpPr>
          <p:cNvPr id="3" name="AutoShape 3"/>
          <p:cNvSpPr/>
          <p:nvPr/>
        </p:nvSpPr>
        <p:spPr>
          <a:xfrm>
            <a:off x="659130" y="4075430"/>
            <a:ext cx="143383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374152"/>
                </a:solidFill>
                <a:latin typeface="DouyinSans"/>
                <a:ea typeface="DouyinSans"/>
                <a:cs typeface="DouyinSans"/>
                <a:sym typeface="DouyinSans"/>
              </a:rPr>
              <a:t>Name</a:t>
            </a:r>
            <a:endParaRPr lang="en-US" sz="1100" dirty="0"/>
          </a:p>
        </p:txBody>
      </p:sp>
      <p:sp>
        <p:nvSpPr>
          <p:cNvPr id="4" name="AutoShape 4"/>
          <p:cNvSpPr/>
          <p:nvPr/>
        </p:nvSpPr>
        <p:spPr>
          <a:xfrm>
            <a:off x="659130" y="4381500"/>
            <a:ext cx="1433830" cy="40513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GB" sz="1900" dirty="0">
                <a:solidFill>
                  <a:srgbClr val="374152"/>
                </a:solidFill>
                <a:latin typeface="DouyinSans"/>
                <a:sym typeface="DouyinSans"/>
              </a:rPr>
              <a:t>H</a:t>
            </a:r>
            <a:r>
              <a:rPr lang="en-US" sz="1900" dirty="0">
                <a:solidFill>
                  <a:srgbClr val="374152"/>
                </a:solidFill>
                <a:latin typeface="DouyinSans"/>
                <a:sym typeface="DouyinSans"/>
              </a:rPr>
              <a:t>assan Ali</a:t>
            </a:r>
            <a:endParaRPr lang="en-US" sz="1100" dirty="0"/>
          </a:p>
        </p:txBody>
      </p:sp>
      <p:sp>
        <p:nvSpPr>
          <p:cNvPr id="5" name="AutoShape 5"/>
          <p:cNvSpPr/>
          <p:nvPr/>
        </p:nvSpPr>
        <p:spPr>
          <a:xfrm>
            <a:off x="10411460" y="5425440"/>
            <a:ext cx="108458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r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374152"/>
                </a:solidFill>
                <a:latin typeface="DouyinSans"/>
                <a:ea typeface="DouyinSans"/>
                <a:cs typeface="DouyinSans"/>
                <a:sym typeface="DouyinSans"/>
              </a:rPr>
              <a:t>Date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9852660" y="5723890"/>
            <a:ext cx="1668780" cy="40513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r">
              <a:lnSpc>
                <a:spcPct val="125000"/>
              </a:lnSpc>
              <a:defRPr/>
            </a:pPr>
            <a:r>
              <a:rPr lang="en-US" sz="2000" b="0" i="0" u="none" strike="noStrike" dirty="0">
                <a:solidFill>
                  <a:srgbClr val="374152"/>
                </a:solidFill>
                <a:latin typeface="DouyinSans"/>
                <a:ea typeface="DouyinSans"/>
                <a:cs typeface="DouyinSans"/>
                <a:sym typeface="DouyinSans"/>
              </a:rPr>
              <a:t>2025-12-09</a:t>
            </a:r>
            <a:endParaRPr lang="en-US" sz="1100" dirty="0"/>
          </a:p>
        </p:txBody>
      </p:sp>
      <p:pic>
        <p:nvPicPr>
          <p:cNvPr id="11" name="Picture 10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38FFF88B-6460-046E-6952-BC6A3C457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559" y="418170"/>
            <a:ext cx="2360441" cy="1822619"/>
          </a:xfrm>
          <a:prstGeom prst="rect">
            <a:avLst/>
          </a:prstGeom>
        </p:spPr>
      </p:pic>
      <p:pic>
        <p:nvPicPr>
          <p:cNvPr id="12" name="Picture 11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99663CF4-3644-CBFF-2363-01F31AB70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858" y="289963"/>
            <a:ext cx="1859504" cy="18606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73956">
            <a:off x="3323590" y="1707572"/>
            <a:ext cx="1676400" cy="12700"/>
          </a:xfrm>
          <a:prstGeom prst="straightConnector1">
            <a:avLst/>
          </a:prstGeom>
          <a:solidFill>
            <a:srgbClr val="DEE0E3">
              <a:alpha val="20000"/>
            </a:srgbClr>
          </a:solidFill>
          <a:ln w="12700" cap="sq" cmpd="sng">
            <a:solidFill>
              <a:srgbClr val="989898">
                <a:alpha val="20000"/>
              </a:srgbClr>
            </a:solidFill>
            <a:prstDash val="solid"/>
            <a:miter lim="10000000"/>
            <a:headEnd type="none" w="med" len="med"/>
            <a:tailEnd type="none" w="med" len="med"/>
          </a:ln>
        </p:spPr>
      </p:cxnSp>
      <p:cxnSp>
        <p:nvCxnSpPr>
          <p:cNvPr id="3" name="Connector 3"/>
          <p:cNvCxnSpPr/>
          <p:nvPr/>
        </p:nvCxnSpPr>
        <p:spPr>
          <a:xfrm rot="5373956">
            <a:off x="7197090" y="1707572"/>
            <a:ext cx="1676400" cy="12700"/>
          </a:xfrm>
          <a:prstGeom prst="straightConnector1">
            <a:avLst/>
          </a:prstGeom>
          <a:solidFill>
            <a:srgbClr val="DEE0E3">
              <a:alpha val="20000"/>
            </a:srgbClr>
          </a:solidFill>
          <a:ln w="12700" cap="sq" cmpd="sng">
            <a:solidFill>
              <a:srgbClr val="989898">
                <a:alpha val="20000"/>
              </a:srgbClr>
            </a:solidFill>
            <a:prstDash val="solid"/>
            <a:miter lim="10000000"/>
            <a:headEnd type="none" w="med" len="med"/>
            <a:tailEnd type="none" w="med" len="med"/>
          </a:ln>
        </p:spPr>
      </p:cxnSp>
      <p:sp>
        <p:nvSpPr>
          <p:cNvPr id="4" name="AutoShape 4"/>
          <p:cNvSpPr/>
          <p:nvPr/>
        </p:nvSpPr>
        <p:spPr>
          <a:xfrm>
            <a:off x="609600" y="95283"/>
            <a:ext cx="1097280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API &amp; Endpoints</a:t>
            </a:r>
            <a:endParaRPr lang="en-US" sz="1100" dirty="0"/>
          </a:p>
        </p:txBody>
      </p:sp>
      <p:sp>
        <p:nvSpPr>
          <p:cNvPr id="5" name="AutoShape 5"/>
          <p:cNvSpPr/>
          <p:nvPr/>
        </p:nvSpPr>
        <p:spPr>
          <a:xfrm>
            <a:off x="609600" y="876333"/>
            <a:ext cx="32004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User Service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609600" y="1351313"/>
            <a:ext cx="3454348" cy="127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   Handles all authentication and user management.</a:t>
            </a:r>
          </a:p>
          <a:p>
            <a:pPr indent="0" algn="l">
              <a:lnSpc>
                <a:spcPct val="125000"/>
              </a:lnSpc>
              <a:defRPr/>
            </a:pP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(For Details, See: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Auth.py </a:t>
            </a: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&amp;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User_Manager.py</a:t>
            </a: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)</a:t>
            </a:r>
            <a:endParaRPr lang="en-US" sz="1100" dirty="0"/>
          </a:p>
        </p:txBody>
      </p:sp>
      <p:sp>
        <p:nvSpPr>
          <p:cNvPr id="8" name="AutoShape 8"/>
          <p:cNvSpPr/>
          <p:nvPr/>
        </p:nvSpPr>
        <p:spPr>
          <a:xfrm>
            <a:off x="4498340" y="878873"/>
            <a:ext cx="32004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Patient Service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4498339" y="1353853"/>
            <a:ext cx="3456279" cy="127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Manages CRUD operations for health records.</a:t>
            </a:r>
            <a:b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</a:b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(For Details, See: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Patient_Manager.py</a:t>
            </a: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)</a:t>
            </a:r>
            <a:endParaRPr lang="en-US" sz="1100" dirty="0">
              <a:highlight>
                <a:srgbClr val="000000">
                  <a:alpha val="0"/>
                </a:srgbClr>
              </a:highlight>
            </a:endParaRPr>
          </a:p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10" name="AutoShape 10"/>
          <p:cNvSpPr/>
          <p:nvPr/>
        </p:nvSpPr>
        <p:spPr>
          <a:xfrm>
            <a:off x="8382000" y="878873"/>
            <a:ext cx="32004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Prediction Service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8382000" y="1353853"/>
            <a:ext cx="3200400" cy="127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Exposes ML model inference capabilities.</a:t>
            </a:r>
            <a:b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</a:b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(For Details, See: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Pridiction.py</a:t>
            </a: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)</a:t>
            </a:r>
            <a:endParaRPr lang="en-US" sz="1100" dirty="0">
              <a:highlight>
                <a:srgbClr val="000000">
                  <a:alpha val="0"/>
                </a:srgbClr>
              </a:highlight>
            </a:endParaRPr>
          </a:p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97605A-FD05-8F6E-C200-C8DC9FDD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9" y="2347128"/>
            <a:ext cx="4056920" cy="2885000"/>
          </a:xfrm>
          <a:prstGeom prst="rect">
            <a:avLst/>
          </a:prstGeom>
        </p:spPr>
      </p:pic>
      <p:pic>
        <p:nvPicPr>
          <p:cNvPr id="17" name="Picture 1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8DEFDA0-5413-9880-5DDB-7184D7A88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50" y="4080256"/>
            <a:ext cx="3718422" cy="2682461"/>
          </a:xfrm>
          <a:prstGeom prst="rect">
            <a:avLst/>
          </a:prstGeom>
        </p:spPr>
      </p:pic>
      <p:pic>
        <p:nvPicPr>
          <p:cNvPr id="21" name="Picture 2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0783FDE-B02F-0342-F95A-C23C2510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765" y="2328205"/>
            <a:ext cx="3718423" cy="2759635"/>
          </a:xfrm>
          <a:prstGeom prst="rect">
            <a:avLst/>
          </a:prstGeom>
        </p:spPr>
      </p:pic>
      <p:pic>
        <p:nvPicPr>
          <p:cNvPr id="23" name="Picture 2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C3BC7D7-4AE7-C0F6-2335-12014F920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541" y="4251042"/>
            <a:ext cx="4225008" cy="2364907"/>
          </a:xfrm>
          <a:prstGeom prst="rect">
            <a:avLst/>
          </a:prstGeom>
        </p:spPr>
      </p:pic>
      <p:pic>
        <p:nvPicPr>
          <p:cNvPr id="25" name="Picture 2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89F1FD5-82FD-75A5-215D-9BB3EAF63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6816" y="2233437"/>
            <a:ext cx="3445585" cy="4606155"/>
          </a:xfrm>
          <a:prstGeom prst="rect">
            <a:avLst/>
          </a:prstGeom>
        </p:spPr>
      </p:pic>
      <p:pic>
        <p:nvPicPr>
          <p:cNvPr id="26" name="Picture 25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82F35C84-2176-B6A0-50C9-234CFE762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2640" y="-14837"/>
            <a:ext cx="585986" cy="5863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D4905-5024-A76C-85AB-1BE31DCF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EFE3A42F-B776-2B9B-2C4C-0AEF5957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90" y="479146"/>
            <a:ext cx="5239244" cy="5242382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C80DF42A-4536-56C1-D76C-4F3BF0B4D696}"/>
              </a:ext>
            </a:extLst>
          </p:cNvPr>
          <p:cNvSpPr/>
          <p:nvPr/>
        </p:nvSpPr>
        <p:spPr>
          <a:xfrm>
            <a:off x="609600" y="95283"/>
            <a:ext cx="1097280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Some Key API Endpoints</a:t>
            </a:r>
            <a:endParaRPr lang="en-US" sz="1100" dirty="0"/>
          </a:p>
        </p:txBody>
      </p:sp>
      <p:pic>
        <p:nvPicPr>
          <p:cNvPr id="12" name="Picture 11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C9DA7F79-356C-F635-C119-C4938A734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660" y="2834839"/>
            <a:ext cx="4248619" cy="1046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0D54F-43D9-7F58-6AF0-EBEDA8F16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70" y="1619067"/>
            <a:ext cx="4222441" cy="986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5982E4-370C-FB2E-3E22-27E2E2F26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765" y="1243987"/>
            <a:ext cx="3569210" cy="10926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3B17E5-64FB-388C-0568-8CA54C84F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7086" y="4628912"/>
            <a:ext cx="3416906" cy="1092616"/>
          </a:xfrm>
          <a:prstGeom prst="rect">
            <a:avLst/>
          </a:prstGeom>
        </p:spPr>
      </p:pic>
      <p:pic>
        <p:nvPicPr>
          <p:cNvPr id="27" name="Picture 26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B898B9D9-2047-A0EC-75F4-C8A107BC9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56" y="5216649"/>
            <a:ext cx="3012969" cy="1092615"/>
          </a:xfrm>
          <a:prstGeom prst="rect">
            <a:avLst/>
          </a:prstGeom>
        </p:spPr>
      </p:pic>
      <p:pic>
        <p:nvPicPr>
          <p:cNvPr id="29" name="Picture 28" descr="A black screen with text on it&#10;&#10;AI-generated content may be incorrect.">
            <a:extLst>
              <a:ext uri="{FF2B5EF4-FFF2-40B4-BE49-F238E27FC236}">
                <a16:creationId xmlns:a16="http://schemas.microsoft.com/office/drawing/2014/main" id="{24C5A10E-8C95-567C-B248-152D9D7F8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6055" y="431106"/>
            <a:ext cx="3065945" cy="1092616"/>
          </a:xfrm>
          <a:prstGeom prst="rect">
            <a:avLst/>
          </a:prstGeom>
        </p:spPr>
      </p:pic>
      <p:pic>
        <p:nvPicPr>
          <p:cNvPr id="31" name="Picture 3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20F42B4-11B5-6214-1B64-0114399682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7155" y="595640"/>
            <a:ext cx="3827464" cy="1092615"/>
          </a:xfrm>
          <a:prstGeom prst="rect">
            <a:avLst/>
          </a:prstGeom>
        </p:spPr>
      </p:pic>
      <p:pic>
        <p:nvPicPr>
          <p:cNvPr id="33" name="Picture 3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026D441-4406-8CF9-8ED6-7D85C10C59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6504" y="2408057"/>
            <a:ext cx="3880440" cy="1092616"/>
          </a:xfrm>
          <a:prstGeom prst="rect">
            <a:avLst/>
          </a:prstGeom>
        </p:spPr>
      </p:pic>
      <p:pic>
        <p:nvPicPr>
          <p:cNvPr id="35" name="Picture 34" descr="A black screen with text on it&#10;&#10;AI-generated content may be incorrect.">
            <a:extLst>
              <a:ext uri="{FF2B5EF4-FFF2-40B4-BE49-F238E27FC236}">
                <a16:creationId xmlns:a16="http://schemas.microsoft.com/office/drawing/2014/main" id="{38CFD6CA-6880-8742-3A4F-1BE287AE04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8281" y="3607440"/>
            <a:ext cx="3423528" cy="1092616"/>
          </a:xfrm>
          <a:prstGeom prst="rect">
            <a:avLst/>
          </a:prstGeom>
        </p:spPr>
      </p:pic>
      <p:pic>
        <p:nvPicPr>
          <p:cNvPr id="37" name="Picture 36" descr="A black screen with text on it&#10;&#10;AI-generated content may be incorrect.">
            <a:extLst>
              <a:ext uri="{FF2B5EF4-FFF2-40B4-BE49-F238E27FC236}">
                <a16:creationId xmlns:a16="http://schemas.microsoft.com/office/drawing/2014/main" id="{0845EBEB-40E9-0424-D0C7-BB38F89520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7155" y="3959653"/>
            <a:ext cx="3569210" cy="1092616"/>
          </a:xfrm>
          <a:prstGeom prst="rect">
            <a:avLst/>
          </a:prstGeom>
        </p:spPr>
      </p:pic>
      <p:pic>
        <p:nvPicPr>
          <p:cNvPr id="39" name="Picture 38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A8877313-DB66-57E6-2059-239DC11DD4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1964" y="5441793"/>
            <a:ext cx="4238023" cy="1056305"/>
          </a:xfrm>
          <a:prstGeom prst="rect">
            <a:avLst/>
          </a:prstGeom>
        </p:spPr>
      </p:pic>
      <p:pic>
        <p:nvPicPr>
          <p:cNvPr id="41" name="Picture 4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A611ADC-31B9-36D1-CE92-2AF48F808A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8092" y="5772071"/>
            <a:ext cx="4238023" cy="98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4856480" y="1794510"/>
            <a:ext cx="684657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Frontend &amp; Assets (static/)</a:t>
            </a:r>
            <a:endParaRPr lang="en-US" sz="1100" dirty="0"/>
          </a:p>
        </p:txBody>
      </p:sp>
      <p:sp>
        <p:nvSpPr>
          <p:cNvPr id="9" name="AutoShape 9"/>
          <p:cNvSpPr/>
          <p:nvPr/>
        </p:nvSpPr>
        <p:spPr>
          <a:xfrm>
            <a:off x="5009197" y="2239010"/>
            <a:ext cx="6844030" cy="360499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marL="171450" indent="-171450" algn="l">
              <a:lnSpc>
                <a:spcPct val="116666"/>
              </a:lnSpc>
              <a:buFont typeface="Arial" panose="020B0604020202020204" pitchFamily="34" charset="0"/>
              <a:buChar char="•"/>
              <a:defRPr/>
            </a:pPr>
            <a:r>
              <a:rPr lang="en-US" sz="1000" b="0" i="0" u="none" strike="noStrike" dirty="0">
                <a:solidFill>
                  <a:srgbClr val="989C9F"/>
                </a:solidFill>
                <a:latin typeface="Noto Sans SC"/>
                <a:ea typeface="Noto Sans SC"/>
                <a:cs typeface="Noto Sans SC"/>
                <a:sym typeface="Noto Sans SC"/>
              </a:rPr>
              <a:t>Contains the Single Page Application (SPA) frontend logic, including JavaScript modules, CSS styling, </a:t>
            </a:r>
          </a:p>
          <a:p>
            <a:pPr algn="l">
              <a:lnSpc>
                <a:spcPct val="116666"/>
              </a:lnSpc>
              <a:defRPr/>
            </a:pPr>
            <a:r>
              <a:rPr lang="en-US" sz="1000" b="0" i="0" u="none" strike="noStrike" dirty="0">
                <a:solidFill>
                  <a:srgbClr val="989C9F"/>
                </a:solidFill>
                <a:latin typeface="Noto Sans SC"/>
                <a:ea typeface="Noto Sans SC"/>
                <a:cs typeface="Noto Sans SC"/>
                <a:sym typeface="Noto Sans SC"/>
              </a:rPr>
              <a:t>and client-side routing logic.</a:t>
            </a:r>
            <a:endParaRPr lang="en-US" sz="1100" dirty="0"/>
          </a:p>
        </p:txBody>
      </p:sp>
      <p:sp>
        <p:nvSpPr>
          <p:cNvPr id="10" name="AutoShape 10"/>
          <p:cNvSpPr/>
          <p:nvPr/>
        </p:nvSpPr>
        <p:spPr>
          <a:xfrm>
            <a:off x="4850130" y="3005228"/>
            <a:ext cx="684657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Backend Views (views/)</a:t>
            </a:r>
            <a:endParaRPr lang="en-US" sz="1100" dirty="0"/>
          </a:p>
        </p:txBody>
      </p:sp>
      <p:sp>
        <p:nvSpPr>
          <p:cNvPr id="11" name="AutoShape 11"/>
          <p:cNvSpPr/>
          <p:nvPr/>
        </p:nvSpPr>
        <p:spPr>
          <a:xfrm>
            <a:off x="5002847" y="3448367"/>
            <a:ext cx="6840220" cy="512173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marL="171450" indent="-1714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Houses the Flask backend application logic, defining RESTful API endpoints, authentication</a:t>
            </a:r>
          </a:p>
          <a:p>
            <a:pPr algn="l">
              <a:lnSpc>
                <a:spcPct val="125000"/>
              </a:lnSpc>
              <a:defRPr/>
            </a:pPr>
            <a:r>
              <a:rPr lang="en-US" sz="12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handlers, and core business logic.</a:t>
            </a:r>
            <a:endParaRPr lang="en-US" sz="1100" dirty="0"/>
          </a:p>
        </p:txBody>
      </p:sp>
      <p:sp>
        <p:nvSpPr>
          <p:cNvPr id="12" name="AutoShape 12"/>
          <p:cNvSpPr/>
          <p:nvPr/>
        </p:nvSpPr>
        <p:spPr>
          <a:xfrm>
            <a:off x="4856480" y="4366260"/>
            <a:ext cx="684657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Data Models (models/)</a:t>
            </a:r>
            <a:endParaRPr lang="en-US" sz="1100" dirty="0"/>
          </a:p>
        </p:txBody>
      </p:sp>
      <p:sp>
        <p:nvSpPr>
          <p:cNvPr id="13" name="AutoShape 13"/>
          <p:cNvSpPr/>
          <p:nvPr/>
        </p:nvSpPr>
        <p:spPr>
          <a:xfrm>
            <a:off x="4963477" y="4819015"/>
            <a:ext cx="6840220" cy="522151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Defines rigorous database schemas for MongoDB (patient records, logs) and </a:t>
            </a:r>
          </a:p>
          <a:p>
            <a:pPr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SQLite (user authentication), ensuring data consistency.</a:t>
            </a:r>
            <a:endParaRPr lang="en-US" sz="1100" dirty="0"/>
          </a:p>
        </p:txBody>
      </p:sp>
      <p:sp>
        <p:nvSpPr>
          <p:cNvPr id="14" name="AutoShape 14"/>
          <p:cNvSpPr/>
          <p:nvPr/>
        </p:nvSpPr>
        <p:spPr>
          <a:xfrm>
            <a:off x="609600" y="334029"/>
            <a:ext cx="1097280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Project Structure &amp; Key Modules</a:t>
            </a:r>
            <a:endParaRPr lang="en-US" sz="11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9267981-ECBC-BEF0-72A9-9921D9D041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915897"/>
              </p:ext>
            </p:extLst>
          </p:nvPr>
        </p:nvGraphicFramePr>
        <p:xfrm>
          <a:off x="488950" y="1262399"/>
          <a:ext cx="39497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8507456" imgH="25388098" progId="">
                  <p:embed/>
                </p:oleObj>
              </mc:Choice>
              <mc:Fallback>
                <p:oleObj r:id="rId3" imgW="18507456" imgH="2538809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950" y="1262399"/>
                        <a:ext cx="39497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6C0D0342-7DCA-F095-D34D-E807ED86C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640" y="-14837"/>
            <a:ext cx="585986" cy="5863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0">
            <a:alpha val="922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>
            <a:cxnSpLocks/>
          </p:cNvCxnSpPr>
          <p:nvPr/>
        </p:nvCxnSpPr>
        <p:spPr>
          <a:xfrm>
            <a:off x="610870" y="2074545"/>
            <a:ext cx="0" cy="1854208"/>
          </a:xfrm>
          <a:prstGeom prst="straightConnector1">
            <a:avLst/>
          </a:prstGeom>
          <a:solidFill>
            <a:srgbClr val="DEE0E3">
              <a:alpha val="20000"/>
            </a:srgbClr>
          </a:solidFill>
          <a:ln w="12700" cap="flat" cmpd="sng">
            <a:solidFill>
              <a:srgbClr val="989898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520" y="2081530"/>
            <a:ext cx="508000" cy="508000"/>
          </a:xfrm>
          <a:prstGeom prst="rect">
            <a:avLst/>
          </a:prstGeom>
        </p:spPr>
      </p:pic>
      <p:cxnSp>
        <p:nvCxnSpPr>
          <p:cNvPr id="4" name="Connector 4"/>
          <p:cNvCxnSpPr>
            <a:cxnSpLocks/>
          </p:cNvCxnSpPr>
          <p:nvPr/>
        </p:nvCxnSpPr>
        <p:spPr>
          <a:xfrm>
            <a:off x="4472940" y="2074545"/>
            <a:ext cx="0" cy="1786773"/>
          </a:xfrm>
          <a:prstGeom prst="straightConnector1">
            <a:avLst/>
          </a:prstGeom>
          <a:solidFill>
            <a:srgbClr val="DEE0E3">
              <a:alpha val="20000"/>
            </a:srgbClr>
          </a:solidFill>
          <a:ln w="12700" cap="flat" cmpd="sng">
            <a:solidFill>
              <a:srgbClr val="989898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4343" y="2081530"/>
            <a:ext cx="508000" cy="508000"/>
          </a:xfrm>
          <a:prstGeom prst="rect">
            <a:avLst/>
          </a:prstGeom>
        </p:spPr>
      </p:pic>
      <p:cxnSp>
        <p:nvCxnSpPr>
          <p:cNvPr id="6" name="Connector 6"/>
          <p:cNvCxnSpPr>
            <a:cxnSpLocks/>
          </p:cNvCxnSpPr>
          <p:nvPr/>
        </p:nvCxnSpPr>
        <p:spPr>
          <a:xfrm>
            <a:off x="8337550" y="2074545"/>
            <a:ext cx="0" cy="1786504"/>
          </a:xfrm>
          <a:prstGeom prst="straightConnector1">
            <a:avLst/>
          </a:prstGeom>
          <a:solidFill>
            <a:srgbClr val="DEE0E3">
              <a:alpha val="20000"/>
            </a:srgbClr>
          </a:solidFill>
          <a:ln w="12700" cap="flat" cmpd="sng">
            <a:solidFill>
              <a:srgbClr val="989898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06645" y="2081530"/>
            <a:ext cx="508000" cy="5080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610870" y="615950"/>
            <a:ext cx="1097280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Performance &amp; Metrics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527019" y="2074545"/>
            <a:ext cx="1940664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91666"/>
              </a:lnSpc>
              <a:defRPr/>
            </a:pPr>
            <a:r>
              <a:rPr lang="en-US" sz="36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&lt; 200ms</a:t>
            </a:r>
            <a:endParaRPr lang="en-US" sz="1100" dirty="0"/>
          </a:p>
        </p:txBody>
      </p:sp>
      <p:sp>
        <p:nvSpPr>
          <p:cNvPr id="10" name="AutoShape 10"/>
          <p:cNvSpPr/>
          <p:nvPr/>
        </p:nvSpPr>
        <p:spPr>
          <a:xfrm>
            <a:off x="845820" y="3017728"/>
            <a:ext cx="2997200" cy="843047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   SPA architecture ensures instant page transitions without full reloads, providing a seamless user experience.</a:t>
            </a:r>
            <a:endParaRPr lang="en-US" sz="1100" dirty="0"/>
          </a:p>
        </p:txBody>
      </p:sp>
      <p:sp>
        <p:nvSpPr>
          <p:cNvPr id="11" name="AutoShape 11"/>
          <p:cNvSpPr/>
          <p:nvPr/>
        </p:nvSpPr>
        <p:spPr>
          <a:xfrm>
            <a:off x="871220" y="2608684"/>
            <a:ext cx="1609168" cy="38989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Response Time</a:t>
            </a:r>
            <a:endParaRPr lang="en-US" sz="1100" dirty="0"/>
          </a:p>
        </p:txBody>
      </p:sp>
      <p:sp>
        <p:nvSpPr>
          <p:cNvPr id="12" name="AutoShape 12"/>
          <p:cNvSpPr/>
          <p:nvPr/>
        </p:nvSpPr>
        <p:spPr>
          <a:xfrm>
            <a:off x="9345863" y="2074545"/>
            <a:ext cx="2719397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91666"/>
              </a:lnSpc>
              <a:defRPr/>
            </a:pPr>
            <a:r>
              <a:rPr lang="en-US" sz="3600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71</a:t>
            </a:r>
            <a:r>
              <a:rPr lang="en-US" sz="36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%</a:t>
            </a:r>
            <a:endParaRPr lang="en-US" sz="1100" dirty="0"/>
          </a:p>
        </p:txBody>
      </p:sp>
      <p:sp>
        <p:nvSpPr>
          <p:cNvPr id="13" name="AutoShape 13"/>
          <p:cNvSpPr/>
          <p:nvPr/>
        </p:nvSpPr>
        <p:spPr>
          <a:xfrm>
            <a:off x="8614343" y="3017728"/>
            <a:ext cx="2997200" cy="843047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   High model accuracy for stroke risk prediction, verified against validation datasets.</a:t>
            </a:r>
            <a:endParaRPr lang="en-US" sz="1100" dirty="0"/>
          </a:p>
        </p:txBody>
      </p:sp>
      <p:sp>
        <p:nvSpPr>
          <p:cNvPr id="14" name="AutoShape 14"/>
          <p:cNvSpPr/>
          <p:nvPr/>
        </p:nvSpPr>
        <p:spPr>
          <a:xfrm>
            <a:off x="8639743" y="2608684"/>
            <a:ext cx="1838856" cy="38989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Model Precision</a:t>
            </a:r>
            <a:endParaRPr lang="en-US" sz="1100" dirty="0"/>
          </a:p>
        </p:txBody>
      </p:sp>
      <p:sp>
        <p:nvSpPr>
          <p:cNvPr id="15" name="AutoShape 15"/>
          <p:cNvSpPr/>
          <p:nvPr/>
        </p:nvSpPr>
        <p:spPr>
          <a:xfrm>
            <a:off x="5609111" y="2074545"/>
            <a:ext cx="1826156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91666"/>
              </a:lnSpc>
              <a:defRPr/>
            </a:pPr>
            <a:r>
              <a:rPr lang="en-US" sz="36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Scalable</a:t>
            </a:r>
            <a:endParaRPr lang="en-US" sz="1100" dirty="0"/>
          </a:p>
        </p:txBody>
      </p:sp>
      <p:sp>
        <p:nvSpPr>
          <p:cNvPr id="16" name="AutoShape 16"/>
          <p:cNvSpPr/>
          <p:nvPr/>
        </p:nvSpPr>
        <p:spPr>
          <a:xfrm>
            <a:off x="4906645" y="3017728"/>
            <a:ext cx="2997200" cy="843047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   Decoupled backend and frontend allows independent scaling of API services and client resources.</a:t>
            </a:r>
            <a:endParaRPr lang="en-US" sz="1100" dirty="0"/>
          </a:p>
        </p:txBody>
      </p:sp>
      <p:sp>
        <p:nvSpPr>
          <p:cNvPr id="17" name="AutoShape 17"/>
          <p:cNvSpPr/>
          <p:nvPr/>
        </p:nvSpPr>
        <p:spPr>
          <a:xfrm>
            <a:off x="4965221" y="2608684"/>
            <a:ext cx="1826156" cy="38989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Architecture</a:t>
            </a:r>
            <a:endParaRPr lang="en-US" sz="1100" dirty="0"/>
          </a:p>
        </p:txBody>
      </p:sp>
      <p:pic>
        <p:nvPicPr>
          <p:cNvPr id="23" name="Picture 2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7CDEF2B-69A8-29F4-B090-98A770E69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7513" y="3968495"/>
            <a:ext cx="4155550" cy="3042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36501A-AEF0-FE0F-3E7F-C592C3938A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2059" y="4968897"/>
            <a:ext cx="8515890" cy="992585"/>
          </a:xfrm>
          <a:prstGeom prst="rect">
            <a:avLst/>
          </a:prstGeom>
        </p:spPr>
      </p:pic>
      <p:pic>
        <p:nvPicPr>
          <p:cNvPr id="28" name="Picture 27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9D76B2C4-3FBF-8E1E-9187-C513BABAC9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32640" y="-14837"/>
            <a:ext cx="585986" cy="5863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3000" y="1741170"/>
            <a:ext cx="3218180" cy="4100830"/>
          </a:xfrm>
          <a:prstGeom prst="roundRect">
            <a:avLst>
              <a:gd name="adj" fmla="val 9865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1424940" y="2000250"/>
            <a:ext cx="584200" cy="584200"/>
          </a:xfrm>
          <a:prstGeom prst="roundRect">
            <a:avLst>
              <a:gd name="adj" fmla="val 6521"/>
            </a:avLst>
          </a:prstGeom>
          <a:solidFill>
            <a:srgbClr val="D9767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4640" y="2139950"/>
            <a:ext cx="304800" cy="3048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486910" y="1741170"/>
            <a:ext cx="3218180" cy="4100830"/>
          </a:xfrm>
          <a:prstGeom prst="roundRect">
            <a:avLst>
              <a:gd name="adj" fmla="val 9865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4767580" y="2000250"/>
            <a:ext cx="584200" cy="584200"/>
          </a:xfrm>
          <a:prstGeom prst="roundRect">
            <a:avLst>
              <a:gd name="adj" fmla="val 6521"/>
            </a:avLst>
          </a:prstGeom>
          <a:solidFill>
            <a:srgbClr val="D9767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07280" y="2139950"/>
            <a:ext cx="304800" cy="30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7830820" y="1741170"/>
            <a:ext cx="3218180" cy="4100830"/>
          </a:xfrm>
          <a:prstGeom prst="roundRect">
            <a:avLst>
              <a:gd name="adj" fmla="val 9865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9" name="AutoShape 9"/>
          <p:cNvSpPr/>
          <p:nvPr/>
        </p:nvSpPr>
        <p:spPr>
          <a:xfrm>
            <a:off x="8111490" y="2000250"/>
            <a:ext cx="584200" cy="584200"/>
          </a:xfrm>
          <a:prstGeom prst="roundRect">
            <a:avLst>
              <a:gd name="adj" fmla="val 6521"/>
            </a:avLst>
          </a:prstGeom>
          <a:solidFill>
            <a:srgbClr val="D9767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1190" y="2139950"/>
            <a:ext cx="304800" cy="3048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889000" y="605790"/>
            <a:ext cx="1041400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3000" b="0" i="0" u="none" strike="noStrike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Testing &amp; Code Quality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1341871" y="3505576"/>
            <a:ext cx="3005339" cy="1342284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marL="285750" indent="-285750" algn="l">
              <a:lnSpc>
                <a:spcPct val="116666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Comprehensive unit and integration testing suite (</a:t>
            </a:r>
            <a:r>
              <a:rPr lang="en-US" sz="1400" b="1" i="0" u="none" strike="noStrike" dirty="0">
                <a:solidFill>
                  <a:schemeClr val="accent2">
                    <a:lumMod val="75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+61 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unit tests) using pytest.</a:t>
            </a:r>
          </a:p>
          <a:p>
            <a:pPr marL="285750" indent="-285750" algn="l">
              <a:lnSpc>
                <a:spcPct val="116666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Verifies auth logic, route access, and model constraints to prevent regressions.</a:t>
            </a:r>
            <a:endParaRPr lang="en-US" sz="1100" dirty="0"/>
          </a:p>
        </p:txBody>
      </p:sp>
      <p:sp>
        <p:nvSpPr>
          <p:cNvPr id="13" name="AutoShape 13"/>
          <p:cNvSpPr/>
          <p:nvPr/>
        </p:nvSpPr>
        <p:spPr>
          <a:xfrm>
            <a:off x="1332863" y="2959938"/>
            <a:ext cx="2667000" cy="406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Automated Testing</a:t>
            </a:r>
            <a:endParaRPr lang="en-US" sz="1100" dirty="0"/>
          </a:p>
        </p:txBody>
      </p:sp>
      <p:sp>
        <p:nvSpPr>
          <p:cNvPr id="14" name="AutoShape 14"/>
          <p:cNvSpPr/>
          <p:nvPr/>
        </p:nvSpPr>
        <p:spPr>
          <a:xfrm>
            <a:off x="4685924" y="3505351"/>
            <a:ext cx="2942590" cy="1306248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Utilizes Git and GitHub with feature branches and </a:t>
            </a:r>
            <a:r>
              <a:rPr lang="en-US" sz="1400" b="1" i="0" u="none" strike="noStrike" dirty="0">
                <a:solidFill>
                  <a:schemeClr val="accent2">
                    <a:lumMod val="75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+30</a:t>
            </a:r>
            <a:r>
              <a:rPr lang="en-US" sz="1400" b="0" i="0" u="none" strike="noStrike" dirty="0">
                <a:solidFill>
                  <a:schemeClr val="accent2">
                    <a:lumMod val="75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semantic commits.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Maintains a clear history of feature progression and code reviews.</a:t>
            </a:r>
            <a:endParaRPr lang="en-US" sz="1100" dirty="0"/>
          </a:p>
        </p:txBody>
      </p:sp>
      <p:sp>
        <p:nvSpPr>
          <p:cNvPr id="15" name="AutoShape 15"/>
          <p:cNvSpPr/>
          <p:nvPr/>
        </p:nvSpPr>
        <p:spPr>
          <a:xfrm>
            <a:off x="4631690" y="2959251"/>
            <a:ext cx="2667000" cy="406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Version Control</a:t>
            </a:r>
            <a:endParaRPr lang="en-US" sz="1100" dirty="0"/>
          </a:p>
        </p:txBody>
      </p:sp>
      <p:sp>
        <p:nvSpPr>
          <p:cNvPr id="16" name="AutoShape 16"/>
          <p:cNvSpPr/>
          <p:nvPr/>
        </p:nvSpPr>
        <p:spPr>
          <a:xfrm>
            <a:off x="8051661" y="3520441"/>
            <a:ext cx="2912129" cy="148192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Detailed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1400" b="1" i="0" u="none" strike="noStrike" dirty="0">
                <a:solidFill>
                  <a:schemeClr val="accent2">
                    <a:lumMod val="75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README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, architectural diagrams, documentation and requirement specs ensure the project is maintainable and understandable for future developers.</a:t>
            </a:r>
            <a:endParaRPr lang="en-US" sz="1100" dirty="0"/>
          </a:p>
        </p:txBody>
      </p:sp>
      <p:sp>
        <p:nvSpPr>
          <p:cNvPr id="17" name="AutoShape 17"/>
          <p:cNvSpPr/>
          <p:nvPr/>
        </p:nvSpPr>
        <p:spPr>
          <a:xfrm>
            <a:off x="7984490" y="2931160"/>
            <a:ext cx="2667000" cy="406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Documentation</a:t>
            </a:r>
            <a:endParaRPr lang="en-US" sz="1100" dirty="0"/>
          </a:p>
        </p:txBody>
      </p:sp>
      <p:pic>
        <p:nvPicPr>
          <p:cNvPr id="18" name="Picture 17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1D7B653E-8024-60D3-D658-031BA4BA4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2640" y="-14837"/>
            <a:ext cx="585986" cy="5863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7AC1-C777-06EE-FD09-2D77A5847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8678A08A-12BB-EDBA-93DB-FEB71068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1190" y="2139950"/>
            <a:ext cx="304800" cy="30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D8B5AE-E7F3-41FC-450B-0BCBF5F51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814" y="103517"/>
            <a:ext cx="6226510" cy="6593455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055F0186-4E74-20A4-EA20-20C8926A4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458" y="2652940"/>
            <a:ext cx="1230653" cy="1230653"/>
          </a:xfrm>
          <a:prstGeom prst="rect">
            <a:avLst/>
          </a:prstGeom>
        </p:spPr>
      </p:pic>
      <p:sp>
        <p:nvSpPr>
          <p:cNvPr id="25" name="AutoShape 12">
            <a:extLst>
              <a:ext uri="{FF2B5EF4-FFF2-40B4-BE49-F238E27FC236}">
                <a16:creationId xmlns:a16="http://schemas.microsoft.com/office/drawing/2014/main" id="{C088322E-6B0E-6F7A-164C-B3C8D7CC06BF}"/>
              </a:ext>
            </a:extLst>
          </p:cNvPr>
          <p:cNvSpPr/>
          <p:nvPr/>
        </p:nvSpPr>
        <p:spPr>
          <a:xfrm>
            <a:off x="1714629" y="2748204"/>
            <a:ext cx="3836347" cy="1114165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91666"/>
              </a:lnSpc>
              <a:defRPr/>
            </a:pPr>
            <a:r>
              <a:rPr lang="en-US" sz="54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61 Unit Tests</a:t>
            </a:r>
            <a:endParaRPr lang="en-US" sz="5400" dirty="0"/>
          </a:p>
        </p:txBody>
      </p:sp>
      <p:sp>
        <p:nvSpPr>
          <p:cNvPr id="27" name="AutoShape 14">
            <a:extLst>
              <a:ext uri="{FF2B5EF4-FFF2-40B4-BE49-F238E27FC236}">
                <a16:creationId xmlns:a16="http://schemas.microsoft.com/office/drawing/2014/main" id="{6C3DCF48-C90F-07B4-B4FD-B7B2AADD960A}"/>
              </a:ext>
            </a:extLst>
          </p:cNvPr>
          <p:cNvSpPr/>
          <p:nvPr/>
        </p:nvSpPr>
        <p:spPr>
          <a:xfrm>
            <a:off x="1779660" y="3499464"/>
            <a:ext cx="1039876" cy="432652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Pytest</a:t>
            </a:r>
            <a:endParaRPr lang="en-US" sz="1800" dirty="0"/>
          </a:p>
        </p:txBody>
      </p:sp>
      <p:pic>
        <p:nvPicPr>
          <p:cNvPr id="29" name="Picture 2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A561ABF-A4DB-C165-3C01-AED379D20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696" y="-126404"/>
            <a:ext cx="3479254" cy="1487246"/>
          </a:xfrm>
          <a:prstGeom prst="rect">
            <a:avLst/>
          </a:prstGeom>
        </p:spPr>
      </p:pic>
      <p:pic>
        <p:nvPicPr>
          <p:cNvPr id="30" name="Picture 29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1946F87B-0A9C-2295-7461-DBF1447065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65" y="6218694"/>
            <a:ext cx="585986" cy="5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5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54B59-2AA7-4C6C-940A-2D50EA8FC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03ADE671-F12E-E96C-E5DB-000ACAB0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1190" y="2139950"/>
            <a:ext cx="304800" cy="304800"/>
          </a:xfrm>
          <a:prstGeom prst="rect">
            <a:avLst/>
          </a:prstGeom>
        </p:spPr>
      </p:pic>
      <p:sp>
        <p:nvSpPr>
          <p:cNvPr id="25" name="AutoShape 12">
            <a:extLst>
              <a:ext uri="{FF2B5EF4-FFF2-40B4-BE49-F238E27FC236}">
                <a16:creationId xmlns:a16="http://schemas.microsoft.com/office/drawing/2014/main" id="{A4BEBBDD-8DF2-B1C1-B3A4-2A777890AF87}"/>
              </a:ext>
            </a:extLst>
          </p:cNvPr>
          <p:cNvSpPr/>
          <p:nvPr/>
        </p:nvSpPr>
        <p:spPr>
          <a:xfrm>
            <a:off x="7998310" y="2558376"/>
            <a:ext cx="3870960" cy="1114165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91666"/>
              </a:lnSpc>
              <a:defRPr/>
            </a:pPr>
            <a:r>
              <a:rPr lang="en-US" sz="5400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+31 </a:t>
            </a:r>
            <a:r>
              <a:rPr lang="en-US" sz="54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Commits</a:t>
            </a:r>
            <a:endParaRPr lang="en-US" sz="54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DA3B1D-FB3E-2ACF-F7A9-A3E4F9FE3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3" y="107726"/>
            <a:ext cx="5913932" cy="6642548"/>
          </a:xfrm>
          <a:prstGeom prst="rect">
            <a:avLst/>
          </a:prstGeom>
        </p:spPr>
      </p:pic>
      <p:pic>
        <p:nvPicPr>
          <p:cNvPr id="8" name="Picture 7" descr="A black cat with a tail&#10;&#10;AI-generated content may be incorrect.">
            <a:extLst>
              <a:ext uri="{FF2B5EF4-FFF2-40B4-BE49-F238E27FC236}">
                <a16:creationId xmlns:a16="http://schemas.microsoft.com/office/drawing/2014/main" id="{47267F6D-8072-6368-65F6-65D73FE8F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440" y="2558376"/>
            <a:ext cx="1114165" cy="1114165"/>
          </a:xfrm>
          <a:prstGeom prst="rect">
            <a:avLst/>
          </a:prstGeom>
        </p:spPr>
      </p:pic>
      <p:pic>
        <p:nvPicPr>
          <p:cNvPr id="9" name="Picture 8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E6EA8E95-D747-88E4-3789-BF9212176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083" y="-14837"/>
            <a:ext cx="585986" cy="5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9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" y="1544320"/>
            <a:ext cx="6794500" cy="2249170"/>
          </a:xfrm>
          <a:prstGeom prst="roundRect">
            <a:avLst>
              <a:gd name="adj" fmla="val 7905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09600" y="3924300"/>
            <a:ext cx="6794500" cy="2249170"/>
          </a:xfrm>
          <a:prstGeom prst="roundRect">
            <a:avLst>
              <a:gd name="adj" fmla="val 7905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7533640" y="1544320"/>
            <a:ext cx="4048760" cy="4629150"/>
          </a:xfrm>
          <a:prstGeom prst="roundRect">
            <a:avLst>
              <a:gd name="adj" fmla="val 9096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966470" y="1780540"/>
            <a:ext cx="574040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Prerequisites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1311388" y="2171700"/>
            <a:ext cx="4267125" cy="12573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Python 3.11+</a:t>
            </a: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&amp; pip</a:t>
            </a:r>
            <a:endParaRPr lang="en-US" sz="1400" b="0" i="0" u="none" strike="noStrike" dirty="0">
              <a:solidFill>
                <a:srgbClr val="989C9F"/>
              </a:solidFill>
              <a:highlight>
                <a:srgbClr val="000000">
                  <a:alpha val="0"/>
                </a:srgbClr>
              </a:highlight>
              <a:latin typeface="Noto Sans SC"/>
              <a:ea typeface="Noto Sans SC"/>
              <a:cs typeface="Noto Sans SC"/>
              <a:sym typeface="Noto Sans SC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MongoDB instance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Configured .env file for secure keys.</a:t>
            </a:r>
            <a:endParaRPr lang="en-US" sz="1100" dirty="0"/>
          </a:p>
        </p:txBody>
      </p:sp>
      <p:sp>
        <p:nvSpPr>
          <p:cNvPr id="7" name="AutoShape 7"/>
          <p:cNvSpPr/>
          <p:nvPr/>
        </p:nvSpPr>
        <p:spPr>
          <a:xfrm>
            <a:off x="609600" y="612140"/>
            <a:ext cx="1097280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0" i="0" u="none" strike="noStrike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Deployment Setup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966470" y="4160520"/>
            <a:ext cx="574040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One-Click Launch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311388" y="4486088"/>
            <a:ext cx="5740400" cy="827592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Automated batch script handles venv creation, dependency installation, and server startup.</a:t>
            </a:r>
            <a:endParaRPr lang="en-US" sz="1100" dirty="0"/>
          </a:p>
        </p:txBody>
      </p:sp>
      <p:sp>
        <p:nvSpPr>
          <p:cNvPr id="10" name="AutoShape 10"/>
          <p:cNvSpPr/>
          <p:nvPr/>
        </p:nvSpPr>
        <p:spPr>
          <a:xfrm>
            <a:off x="7890510" y="1949450"/>
            <a:ext cx="332105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Future Roadmap</a:t>
            </a:r>
            <a:endParaRPr lang="en-US" sz="1100" dirty="0"/>
          </a:p>
        </p:txBody>
      </p:sp>
      <p:sp>
        <p:nvSpPr>
          <p:cNvPr id="11" name="AutoShape 11"/>
          <p:cNvSpPr/>
          <p:nvPr/>
        </p:nvSpPr>
        <p:spPr>
          <a:xfrm>
            <a:off x="7890510" y="2846349"/>
            <a:ext cx="3321050" cy="1758671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Plan to containerize the entire application stack using Docker, ensuring reproducibility across different environments and simplifying production deployment.</a:t>
            </a:r>
            <a:endParaRPr lang="en-US" sz="1100" dirty="0"/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6B08027D-0754-2B5E-F598-C1F508EC889B}"/>
              </a:ext>
            </a:extLst>
          </p:cNvPr>
          <p:cNvSpPr/>
          <p:nvPr/>
        </p:nvSpPr>
        <p:spPr>
          <a:xfrm>
            <a:off x="1311388" y="5283293"/>
            <a:ext cx="5395482" cy="322394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>
              <a:lnSpc>
                <a:spcPct val="125000"/>
              </a:lnSpc>
              <a:defRPr/>
            </a:pP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Just run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SC"/>
                <a:ea typeface="Noto Sans SC"/>
                <a:cs typeface="Noto Sans SC"/>
                <a:sym typeface="Noto Sans SC"/>
              </a:rPr>
              <a:t>StrokeVision.bat</a:t>
            </a: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(On Windows)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endParaRPr lang="en-US" sz="1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37E91B01-0E93-1595-5CC6-7F984D4F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640" y="-14837"/>
            <a:ext cx="585986" cy="5863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250626">
            <a:off x="500380" y="2220733"/>
            <a:ext cx="2921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D97671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" name="Connector 3"/>
          <p:cNvCxnSpPr/>
          <p:nvPr/>
        </p:nvCxnSpPr>
        <p:spPr>
          <a:xfrm rot="5250626">
            <a:off x="4320540" y="2220733"/>
            <a:ext cx="2921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D97671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" name="Connector 4"/>
          <p:cNvCxnSpPr/>
          <p:nvPr/>
        </p:nvCxnSpPr>
        <p:spPr>
          <a:xfrm rot="5250626">
            <a:off x="8140700" y="2220733"/>
            <a:ext cx="2921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D97671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" name="Connector 5"/>
          <p:cNvCxnSpPr/>
          <p:nvPr/>
        </p:nvCxnSpPr>
        <p:spPr>
          <a:xfrm rot="-3978">
            <a:off x="608969" y="5551170"/>
            <a:ext cx="10972800" cy="12700"/>
          </a:xfrm>
          <a:prstGeom prst="straightConnector1">
            <a:avLst/>
          </a:prstGeom>
          <a:solidFill>
            <a:srgbClr val="DEE0E3">
              <a:alpha val="20000"/>
            </a:srgbClr>
          </a:solidFill>
          <a:ln w="12700" cap="flat" cmpd="sng">
            <a:solidFill>
              <a:srgbClr val="989898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736600" y="1995170"/>
            <a:ext cx="316865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Access Control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608330" y="2503170"/>
            <a:ext cx="3332480" cy="2349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A01: Mitigated via strict Role-Based Access Control (RBAC) and server-side route protection decorators. </a:t>
            </a:r>
            <a:r>
              <a:rPr lang="en-US" sz="1400" b="0" i="1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(Auth Shield)</a:t>
            </a:r>
            <a:endParaRPr lang="en-US" sz="1100" i="1" dirty="0"/>
          </a:p>
        </p:txBody>
      </p:sp>
      <p:sp>
        <p:nvSpPr>
          <p:cNvPr id="8" name="AutoShape 8"/>
          <p:cNvSpPr/>
          <p:nvPr/>
        </p:nvSpPr>
        <p:spPr>
          <a:xfrm>
            <a:off x="608330" y="5814060"/>
            <a:ext cx="10975340" cy="72898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50800" rtlCol="0" anchor="ctr" anchorCtr="0"/>
          <a:lstStyle/>
          <a:p>
            <a:pPr indent="0" algn="l">
              <a:lnSpc>
                <a:spcPct val="108333"/>
              </a:lnSpc>
              <a:defRPr/>
            </a:pPr>
            <a:r>
              <a:rPr lang="en-US" sz="12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StrokeVision systematically addresses top security risks. By embedding security controls like ORMs and Bcrypt at the architectural level, </a:t>
            </a:r>
            <a:r>
              <a:rPr lang="en-US" sz="1200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I</a:t>
            </a:r>
            <a:r>
              <a:rPr lang="en-US" sz="12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preemptively neutralize common threats like Injection and Cryptographic Failures.</a:t>
            </a:r>
            <a:endParaRPr lang="en-US" sz="1100" dirty="0"/>
          </a:p>
        </p:txBody>
      </p:sp>
      <p:sp>
        <p:nvSpPr>
          <p:cNvPr id="9" name="AutoShape 9"/>
          <p:cNvSpPr/>
          <p:nvPr/>
        </p:nvSpPr>
        <p:spPr>
          <a:xfrm>
            <a:off x="610870" y="615950"/>
            <a:ext cx="1097280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OWASP Alignment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4556760" y="1995170"/>
            <a:ext cx="316865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Injection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4428490" y="2503170"/>
            <a:ext cx="3332480" cy="2349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A03: Prevented by using ORMs (SQLAlchemy, MongoEngine) and rigorous input validation via Flask-WTF &amp; Input Sanitizer</a:t>
            </a:r>
            <a:endParaRPr lang="en-US" sz="1100" dirty="0"/>
          </a:p>
        </p:txBody>
      </p:sp>
      <p:sp>
        <p:nvSpPr>
          <p:cNvPr id="12" name="AutoShape 12"/>
          <p:cNvSpPr/>
          <p:nvPr/>
        </p:nvSpPr>
        <p:spPr>
          <a:xfrm>
            <a:off x="8375650" y="1995170"/>
            <a:ext cx="316865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Crypto Failures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8247380" y="2503170"/>
            <a:ext cx="3332480" cy="2349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A02: Addressed by enforcing Bcrypt hashing for all passwords and ensuring HTTPS readiness.</a:t>
            </a:r>
            <a:endParaRPr lang="en-US" sz="1100" dirty="0"/>
          </a:p>
        </p:txBody>
      </p:sp>
      <p:pic>
        <p:nvPicPr>
          <p:cNvPr id="14" name="Picture 13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72B03A05-3E09-91EC-B2CE-1EABEA92C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640" y="-14837"/>
            <a:ext cx="585986" cy="5863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3250" y="605790"/>
            <a:ext cx="1103122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0" i="0" u="none" strike="noStrike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Challenges &amp; Lessons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7282180" y="1488440"/>
            <a:ext cx="435229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DB Synchronization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7282180" y="1912620"/>
            <a:ext cx="4354830" cy="1066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Managing data consistency across two different database types (SQL vs NoSQL) was challenging but improved security posture.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282180" y="4726940"/>
            <a:ext cx="435229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Future: Encryption</a:t>
            </a:r>
            <a:endParaRPr lang="en-US" sz="1100" dirty="0"/>
          </a:p>
        </p:txBody>
      </p:sp>
      <p:sp>
        <p:nvSpPr>
          <p:cNvPr id="6" name="AutoShape 6"/>
          <p:cNvSpPr/>
          <p:nvPr/>
        </p:nvSpPr>
        <p:spPr>
          <a:xfrm>
            <a:off x="7279640" y="5269298"/>
            <a:ext cx="4354830" cy="72663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A key limitation is lack of field-level encryption for patient names as Search suggestions wouldn’t work well with AES Encrypted data.</a:t>
            </a:r>
            <a:endParaRPr lang="en-US" sz="1100" dirty="0"/>
          </a:p>
        </p:txBody>
      </p:sp>
      <p:sp>
        <p:nvSpPr>
          <p:cNvPr id="7" name="AutoShape 7"/>
          <p:cNvSpPr/>
          <p:nvPr/>
        </p:nvSpPr>
        <p:spPr>
          <a:xfrm>
            <a:off x="7282180" y="3108960"/>
            <a:ext cx="435229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Security vs Usability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7282180" y="3548380"/>
            <a:ext cx="4732156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Balancing strict input validation and CSRF protection while maintaining a seamless, error-free user experience.</a:t>
            </a:r>
            <a:endParaRPr lang="en-US" sz="1100" dirty="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2590" r="12590"/>
          <a:stretch>
            <a:fillRect/>
          </a:stretch>
        </p:blipFill>
        <p:spPr>
          <a:xfrm>
            <a:off x="603250" y="1501140"/>
            <a:ext cx="6273800" cy="4716780"/>
          </a:xfrm>
          <a:prstGeom prst="roundRect">
            <a:avLst>
              <a:gd name="adj" fmla="val 7808"/>
            </a:avLst>
          </a:prstGeom>
          <a:solidFill>
            <a:srgbClr val="DEE0E3">
              <a:alpha val="100000"/>
            </a:srgbClr>
          </a:solidFill>
          <a:ln w="25400" cap="flat" cmpd="sng">
            <a:noFill/>
            <a:prstDash val="solid"/>
            <a:round/>
          </a:ln>
        </p:spPr>
      </p:pic>
      <p:pic>
        <p:nvPicPr>
          <p:cNvPr id="10" name="Picture 9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DA37EBC7-0CF5-362A-474C-C058CD3F5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40" y="2660784"/>
            <a:ext cx="1143774" cy="1144459"/>
          </a:xfrm>
          <a:prstGeom prst="rect">
            <a:avLst/>
          </a:prstGeom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C2D44A86-9FE5-6F6B-6A9B-2AF13EA3481F}"/>
              </a:ext>
            </a:extLst>
          </p:cNvPr>
          <p:cNvSpPr/>
          <p:nvPr/>
        </p:nvSpPr>
        <p:spPr>
          <a:xfrm>
            <a:off x="7282180" y="4135120"/>
            <a:ext cx="4354830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Data Encryption vs Search Suggestions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alphaModFix amt="90000"/>
          </a:blip>
          <a:srcRect/>
          <a:stretch>
            <a:fillRect l="-183" r="-183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6730" y="504190"/>
            <a:ext cx="5892800" cy="5824220"/>
          </a:xfrm>
          <a:prstGeom prst="roundRect">
            <a:avLst>
              <a:gd name="adj" fmla="val 4361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cxnSp>
        <p:nvCxnSpPr>
          <p:cNvPr id="3" name="Connector 3"/>
          <p:cNvCxnSpPr/>
          <p:nvPr/>
        </p:nvCxnSpPr>
        <p:spPr>
          <a:xfrm rot="-8778">
            <a:off x="1000133" y="1752600"/>
            <a:ext cx="4973320" cy="12700"/>
          </a:xfrm>
          <a:prstGeom prst="straightConnector1">
            <a:avLst/>
          </a:prstGeom>
          <a:solidFill>
            <a:srgbClr val="DEE0E3">
              <a:alpha val="10000"/>
            </a:srgbClr>
          </a:solidFill>
          <a:ln w="12700" cap="flat" cmpd="sng">
            <a:solidFill>
              <a:srgbClr val="989898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AutoShape 4"/>
          <p:cNvSpPr/>
          <p:nvPr/>
        </p:nvSpPr>
        <p:spPr>
          <a:xfrm>
            <a:off x="1492250" y="1983740"/>
            <a:ext cx="4481830" cy="482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>
                <a:solidFill>
                  <a:srgbClr val="374152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Project Overview &amp; Objectives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1007110" y="986790"/>
            <a:ext cx="496697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1" i="0" u="none" strike="noStrike" dirty="0">
                <a:solidFill>
                  <a:srgbClr val="374152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Agenda</a:t>
            </a:r>
            <a:endParaRPr lang="en-US" sz="1100" b="1" dirty="0"/>
          </a:p>
        </p:txBody>
      </p:sp>
      <p:sp>
        <p:nvSpPr>
          <p:cNvPr id="6" name="AutoShape 6"/>
          <p:cNvSpPr/>
          <p:nvPr/>
        </p:nvSpPr>
        <p:spPr>
          <a:xfrm>
            <a:off x="1007110" y="2034540"/>
            <a:ext cx="4191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08333"/>
              </a:lnSpc>
              <a:defRPr/>
            </a:pPr>
            <a:r>
              <a:rPr lang="en-US" sz="2600" b="0" i="0" u="none" strike="noStrike">
                <a:solidFill>
                  <a:srgbClr val="9B9EA2">
                    <a:alpha val="60000"/>
                  </a:srgbClr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01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1492250" y="2644140"/>
            <a:ext cx="4481830" cy="482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>
                <a:solidFill>
                  <a:srgbClr val="374152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Architecture &amp; Security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007110" y="2694940"/>
            <a:ext cx="4191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08333"/>
              </a:lnSpc>
              <a:defRPr/>
            </a:pPr>
            <a:r>
              <a:rPr lang="en-US" sz="2600" b="0" i="0" u="none" strike="noStrike">
                <a:solidFill>
                  <a:srgbClr val="9B9EA2">
                    <a:alpha val="60000"/>
                  </a:srgbClr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02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492250" y="3304540"/>
            <a:ext cx="4481830" cy="482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>
                <a:solidFill>
                  <a:srgbClr val="374152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Data Management &amp; Pipeline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1007110" y="3355340"/>
            <a:ext cx="4191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08333"/>
              </a:lnSpc>
              <a:defRPr/>
            </a:pPr>
            <a:r>
              <a:rPr lang="en-US" sz="2600" b="0" i="0" u="none" strike="noStrike">
                <a:solidFill>
                  <a:srgbClr val="9B9EA2">
                    <a:alpha val="60000"/>
                  </a:srgbClr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03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1492250" y="3966210"/>
            <a:ext cx="4481830" cy="482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 dirty="0">
                <a:solidFill>
                  <a:srgbClr val="374152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Implementation, Quality &amp; Testing</a:t>
            </a:r>
            <a:endParaRPr lang="en-US" sz="1100" dirty="0"/>
          </a:p>
        </p:txBody>
      </p:sp>
      <p:sp>
        <p:nvSpPr>
          <p:cNvPr id="12" name="AutoShape 12"/>
          <p:cNvSpPr/>
          <p:nvPr/>
        </p:nvSpPr>
        <p:spPr>
          <a:xfrm>
            <a:off x="1007110" y="4004310"/>
            <a:ext cx="4191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08333"/>
              </a:lnSpc>
              <a:defRPr/>
            </a:pPr>
            <a:r>
              <a:rPr lang="en-US" sz="2600" b="0" i="0" u="none" strike="noStrike">
                <a:solidFill>
                  <a:srgbClr val="9B9EA2">
                    <a:alpha val="60000"/>
                  </a:srgbClr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04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1492250" y="4626610"/>
            <a:ext cx="4481830" cy="482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>
                <a:solidFill>
                  <a:srgbClr val="374152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Challenges &amp; Conclusion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1007110" y="4664710"/>
            <a:ext cx="4191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08333"/>
              </a:lnSpc>
              <a:defRPr/>
            </a:pPr>
            <a:r>
              <a:rPr lang="en-US" sz="2600" b="0" i="0" u="none" strike="noStrike">
                <a:solidFill>
                  <a:srgbClr val="9B9EA2">
                    <a:alpha val="60000"/>
                  </a:srgbClr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05</a:t>
            </a:r>
            <a:endParaRPr lang="en-US" sz="1100"/>
          </a:p>
        </p:txBody>
      </p:sp>
      <p:sp>
        <p:nvSpPr>
          <p:cNvPr id="15" name="AutoShape 15"/>
          <p:cNvSpPr/>
          <p:nvPr/>
        </p:nvSpPr>
        <p:spPr>
          <a:xfrm>
            <a:off x="1492250" y="5287010"/>
            <a:ext cx="4481830" cy="482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dirty="0">
                <a:solidFill>
                  <a:srgbClr val="374152"/>
                </a:solidFill>
                <a:highlight>
                  <a:srgbClr val="000000">
                    <a:alpha val="0"/>
                  </a:srgbClr>
                </a:highlight>
                <a:latin typeface="DouyinSans"/>
                <a:sym typeface="DouyinSans"/>
              </a:rPr>
              <a:t>Demonstration</a:t>
            </a:r>
            <a:endParaRPr lang="en-US" sz="1100" dirty="0"/>
          </a:p>
        </p:txBody>
      </p:sp>
      <p:sp>
        <p:nvSpPr>
          <p:cNvPr id="16" name="AutoShape 16"/>
          <p:cNvSpPr/>
          <p:nvPr/>
        </p:nvSpPr>
        <p:spPr>
          <a:xfrm>
            <a:off x="1007110" y="5325110"/>
            <a:ext cx="4191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08333"/>
              </a:lnSpc>
              <a:defRPr/>
            </a:pPr>
            <a:r>
              <a:rPr lang="en-US" sz="2600" b="0" i="0" u="none" strike="noStrike">
                <a:solidFill>
                  <a:srgbClr val="9B9EA2">
                    <a:alpha val="60000"/>
                  </a:srgbClr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06</a:t>
            </a:r>
            <a:endParaRPr lang="en-US" sz="1100"/>
          </a:p>
        </p:txBody>
      </p:sp>
      <p:pic>
        <p:nvPicPr>
          <p:cNvPr id="20" name="Picture 19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2721C7B9-760B-80DD-EE49-B6374EC0B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728" y="544048"/>
            <a:ext cx="1234482" cy="12352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E3B120BF-B424-D478-2D01-215B6E729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858" y="370807"/>
            <a:ext cx="2200253" cy="1698929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659130" y="5247640"/>
            <a:ext cx="6082237" cy="134747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00000"/>
              </a:lnSpc>
              <a:defRPr/>
            </a:pPr>
            <a:r>
              <a:rPr lang="en-US" sz="5900" b="0" i="0" u="none" strike="noStrike" dirty="0">
                <a:solidFill>
                  <a:srgbClr val="374152"/>
                </a:solidFill>
                <a:latin typeface="DouyinSans"/>
                <a:ea typeface="DouyinSans"/>
                <a:cs typeface="DouyinSans"/>
                <a:sym typeface="DouyinSans"/>
              </a:rPr>
              <a:t>Demonstration</a:t>
            </a:r>
            <a:endParaRPr lang="en-US" sz="1100" dirty="0"/>
          </a:p>
        </p:txBody>
      </p:sp>
      <p:sp>
        <p:nvSpPr>
          <p:cNvPr id="3" name="AutoShape 3"/>
          <p:cNvSpPr/>
          <p:nvPr/>
        </p:nvSpPr>
        <p:spPr>
          <a:xfrm>
            <a:off x="659130" y="4075430"/>
            <a:ext cx="143383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374152"/>
                </a:solidFill>
                <a:latin typeface="DouyinSans"/>
                <a:ea typeface="DouyinSans"/>
                <a:cs typeface="DouyinSans"/>
                <a:sym typeface="DouyinSans"/>
              </a:rPr>
              <a:t>Student</a:t>
            </a:r>
            <a:endParaRPr lang="en-US" sz="1100" dirty="0"/>
          </a:p>
        </p:txBody>
      </p:sp>
      <p:sp>
        <p:nvSpPr>
          <p:cNvPr id="4" name="AutoShape 4"/>
          <p:cNvSpPr/>
          <p:nvPr/>
        </p:nvSpPr>
        <p:spPr>
          <a:xfrm>
            <a:off x="659130" y="4381500"/>
            <a:ext cx="1433830" cy="40513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900" b="0" i="0" u="none" strike="noStrike" dirty="0">
                <a:solidFill>
                  <a:srgbClr val="374152"/>
                </a:solidFill>
                <a:latin typeface="DouyinSans"/>
                <a:ea typeface="DouyinSans"/>
                <a:cs typeface="DouyinSans"/>
                <a:sym typeface="DouyinSans"/>
              </a:rPr>
              <a:t>Hassan Ali</a:t>
            </a:r>
            <a:endParaRPr lang="en-US" sz="1100" dirty="0"/>
          </a:p>
        </p:txBody>
      </p:sp>
      <p:sp>
        <p:nvSpPr>
          <p:cNvPr id="5" name="AutoShape 5"/>
          <p:cNvSpPr/>
          <p:nvPr/>
        </p:nvSpPr>
        <p:spPr>
          <a:xfrm>
            <a:off x="10411460" y="5425440"/>
            <a:ext cx="108458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r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374152"/>
                </a:solidFill>
                <a:latin typeface="DouyinSans"/>
                <a:ea typeface="DouyinSans"/>
                <a:cs typeface="DouyinSans"/>
                <a:sym typeface="DouyinSans"/>
              </a:rPr>
              <a:t>Date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9661936" y="5723890"/>
            <a:ext cx="1859504" cy="40513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r">
              <a:lnSpc>
                <a:spcPct val="125000"/>
              </a:lnSpc>
              <a:defRPr/>
            </a:pPr>
            <a:r>
              <a:rPr lang="en-US" sz="2000" dirty="0">
                <a:solidFill>
                  <a:srgbClr val="374152"/>
                </a:solidFill>
                <a:latin typeface="DouyinSans"/>
                <a:ea typeface="DouyinSans"/>
                <a:cs typeface="DouyinSans"/>
                <a:sym typeface="DouyinSans"/>
              </a:rPr>
              <a:t>18</a:t>
            </a:r>
            <a:r>
              <a:rPr lang="en-US" sz="2000" b="0" i="0" u="none" strike="noStrike" dirty="0">
                <a:solidFill>
                  <a:srgbClr val="374152"/>
                </a:solidFill>
                <a:latin typeface="DouyinSans"/>
                <a:ea typeface="DouyinSans"/>
                <a:cs typeface="DouyinSans"/>
                <a:sym typeface="DouyinSans"/>
              </a:rPr>
              <a:t>-12-2025</a:t>
            </a:r>
            <a:endParaRPr lang="en-US" sz="1100" dirty="0"/>
          </a:p>
        </p:txBody>
      </p:sp>
      <p:pic>
        <p:nvPicPr>
          <p:cNvPr id="7" name="Picture 6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73067E87-0E22-3DD0-0CF4-8A5F6359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858" y="289963"/>
            <a:ext cx="1859504" cy="18606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4EA48-4669-103F-24E6-3FB6A7772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B6F446E8-D792-38D7-C9D0-C52898E6634F}"/>
              </a:ext>
            </a:extLst>
          </p:cNvPr>
          <p:cNvSpPr/>
          <p:nvPr/>
        </p:nvSpPr>
        <p:spPr>
          <a:xfrm>
            <a:off x="114822" y="0"/>
            <a:ext cx="6125737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1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User Interface </a:t>
            </a:r>
            <a:r>
              <a:rPr lang="en-US" sz="2400" i="1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(Dark Mode Supported)</a:t>
            </a:r>
            <a:endParaRPr lang="en-US" sz="2400" i="1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21F4D1-B2C0-57CF-403B-53548609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2" y="707910"/>
            <a:ext cx="5920498" cy="3699686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3C24E4-E29B-B0CA-4714-9F3192E96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00" y="81419"/>
            <a:ext cx="4790762" cy="2993720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C1848F-8BFD-2629-C60A-8EA0242A2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280" y="3075139"/>
            <a:ext cx="5920498" cy="3699686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BE2661-3BAC-52A0-F84F-83975F530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659" y="4462587"/>
            <a:ext cx="3703016" cy="2313994"/>
          </a:xfrm>
          <a:prstGeom prst="rect">
            <a:avLst/>
          </a:prstGeom>
        </p:spPr>
      </p:pic>
      <p:pic>
        <p:nvPicPr>
          <p:cNvPr id="20" name="Picture 19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2C2CCD9A-1A61-F308-4502-CE2481D6E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2640" y="-14837"/>
            <a:ext cx="585986" cy="5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12" r="12"/>
          <a:stretch>
            <a:fillRect/>
          </a:stretch>
        </p:blipFill>
        <p:spPr>
          <a:xfrm>
            <a:off x="7049770" y="0"/>
            <a:ext cx="5142230" cy="6858000"/>
          </a:xfrm>
          <a:prstGeom prst="roundRect">
            <a:avLst>
              <a:gd name="adj" fmla="val 0"/>
            </a:avLst>
          </a:prstGeom>
          <a:solidFill>
            <a:srgbClr val="DEE0E3">
              <a:alpha val="100000"/>
            </a:srgbClr>
          </a:solidFill>
          <a:ln w="25400" cap="flat" cmpd="sng">
            <a:noFill/>
            <a:prstDash val="solid"/>
            <a:round/>
          </a:ln>
        </p:spPr>
      </p:pic>
      <p:pic>
        <p:nvPicPr>
          <p:cNvPr id="18" name="Picture 17" descr="A white surface with black dots&#10;&#10;AI-generated content may be incorrect.">
            <a:extLst>
              <a:ext uri="{FF2B5EF4-FFF2-40B4-BE49-F238E27FC236}">
                <a16:creationId xmlns:a16="http://schemas.microsoft.com/office/drawing/2014/main" id="{A14D1E9C-59BA-926F-1437-25C507A1E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238" y="2475360"/>
            <a:ext cx="849914" cy="21406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767261" y="1116874"/>
            <a:ext cx="76200" cy="76200"/>
          </a:xfrm>
          <a:prstGeom prst="ellipse">
            <a:avLst/>
          </a:prstGeom>
          <a:solidFill>
            <a:srgbClr val="D9767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767261" y="2637064"/>
            <a:ext cx="76200" cy="76200"/>
          </a:xfrm>
          <a:prstGeom prst="ellipse">
            <a:avLst/>
          </a:prstGeom>
          <a:solidFill>
            <a:srgbClr val="D9767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767261" y="4169954"/>
            <a:ext cx="76200" cy="76200"/>
          </a:xfrm>
          <a:prstGeom prst="ellipse">
            <a:avLst/>
          </a:prstGeom>
          <a:solidFill>
            <a:srgbClr val="D9767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478971" y="244151"/>
            <a:ext cx="573024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1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Project Overview &amp; Objectives</a:t>
            </a:r>
            <a:endParaRPr lang="en-US" sz="1100" b="1" dirty="0"/>
          </a:p>
        </p:txBody>
      </p:sp>
      <p:sp>
        <p:nvSpPr>
          <p:cNvPr id="7" name="AutoShape 7"/>
          <p:cNvSpPr/>
          <p:nvPr/>
        </p:nvSpPr>
        <p:spPr>
          <a:xfrm>
            <a:off x="951411" y="904784"/>
            <a:ext cx="552069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Goal: Patient </a:t>
            </a:r>
            <a:r>
              <a:rPr lang="en-US" sz="1800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Management &amp; </a:t>
            </a:r>
            <a:r>
              <a:rPr lang="en-US" sz="18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Stroke Detection</a:t>
            </a:r>
            <a:endParaRPr lang="en-US" sz="1100" dirty="0"/>
          </a:p>
        </p:txBody>
      </p:sp>
      <p:sp>
        <p:nvSpPr>
          <p:cNvPr id="8" name="AutoShape 8"/>
          <p:cNvSpPr/>
          <p:nvPr/>
        </p:nvSpPr>
        <p:spPr>
          <a:xfrm>
            <a:off x="951411" y="1361984"/>
            <a:ext cx="5520690" cy="1236306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Secure Architecture to store &amp; management sensitive patient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A pre-trained Keras/TensorFlow Neural Network to analyze &amp; generate instant stroke probability scores.</a:t>
            </a:r>
          </a:p>
          <a:p>
            <a:pPr algn="l">
              <a:lnSpc>
                <a:spcPct val="150000"/>
              </a:lnSpc>
              <a:defRPr/>
            </a:pPr>
            <a:endParaRPr lang="en-US" dirty="0">
              <a:solidFill>
                <a:srgbClr val="989C9F"/>
              </a:solidFill>
              <a:highlight>
                <a:srgbClr val="000000">
                  <a:alpha val="0"/>
                </a:srgbClr>
              </a:highlight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951411" y="2424974"/>
            <a:ext cx="552069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Target Audience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951411" y="2836765"/>
            <a:ext cx="5520690" cy="629091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Designed for medical professionals and Administrators requiring a secure, role-based environment for patient data management.</a:t>
            </a:r>
            <a:endParaRPr lang="en-US" sz="1100" dirty="0"/>
          </a:p>
        </p:txBody>
      </p:sp>
      <p:sp>
        <p:nvSpPr>
          <p:cNvPr id="11" name="AutoShape 11"/>
          <p:cNvSpPr/>
          <p:nvPr/>
        </p:nvSpPr>
        <p:spPr>
          <a:xfrm>
            <a:off x="951411" y="3945164"/>
            <a:ext cx="552069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Key Features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951411" y="4311390"/>
            <a:ext cx="5257800" cy="1874158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SPA (Single Page Application) Architecture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Real-time Search</a:t>
            </a:r>
            <a:endParaRPr lang="en-US" sz="1400" b="0" i="0" u="none" strike="noStrike" dirty="0">
              <a:solidFill>
                <a:srgbClr val="989C9F"/>
              </a:solidFill>
              <a:highlight>
                <a:srgbClr val="000000">
                  <a:alpha val="0"/>
                </a:srgbClr>
              </a:highlight>
              <a:latin typeface="Noto Sans SC"/>
              <a:ea typeface="Noto Sans SC"/>
              <a:cs typeface="Noto Sans SC"/>
              <a:sym typeface="Noto Sans SC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Secure CRUD for Operations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A.I Based Prediction (DNN)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Role-Based Access Control (RBAC) – Dedicated Auth Shield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Intensely Tested (+61 unit tests)</a:t>
            </a:r>
            <a:endParaRPr lang="en-US" sz="1400" b="0" i="0" u="none" strike="noStrike" dirty="0">
              <a:solidFill>
                <a:srgbClr val="989C9F"/>
              </a:solidFill>
              <a:highlight>
                <a:srgbClr val="000000">
                  <a:alpha val="0"/>
                </a:srgbClr>
              </a:highlight>
              <a:latin typeface="Noto Sans SC"/>
              <a:ea typeface="Noto Sans SC"/>
              <a:cs typeface="Noto Sans SC"/>
              <a:sym typeface="Noto Sans SC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GDPR-compliant data handling practices.</a:t>
            </a:r>
            <a:endParaRPr lang="en-US" sz="1100" dirty="0"/>
          </a:p>
        </p:txBody>
      </p:sp>
      <p:sp>
        <p:nvSpPr>
          <p:cNvPr id="15" name="AutoShape 10">
            <a:extLst>
              <a:ext uri="{FF2B5EF4-FFF2-40B4-BE49-F238E27FC236}">
                <a16:creationId xmlns:a16="http://schemas.microsoft.com/office/drawing/2014/main" id="{4B5CF851-1C9C-EC82-63C2-AB426AB32760}"/>
              </a:ext>
            </a:extLst>
          </p:cNvPr>
          <p:cNvSpPr/>
          <p:nvPr/>
        </p:nvSpPr>
        <p:spPr>
          <a:xfrm>
            <a:off x="951411" y="3447311"/>
            <a:ext cx="4122964" cy="314623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Note: Currently, Only For Educational Purposes</a:t>
            </a:r>
            <a:endParaRPr lang="en-US" sz="1100" dirty="0"/>
          </a:p>
        </p:txBody>
      </p:sp>
      <p:pic>
        <p:nvPicPr>
          <p:cNvPr id="16" name="Picture 15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CE160CB8-23D6-1C10-807C-439992D3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291" y="1851529"/>
            <a:ext cx="1246915" cy="12476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64" y="2348619"/>
            <a:ext cx="5334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04403" y="2348619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7342" y="2348619"/>
            <a:ext cx="533400" cy="5334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09600" y="615950"/>
            <a:ext cx="1097280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1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Architecture &amp; SSDLC Alignment</a:t>
            </a:r>
            <a:endParaRPr lang="en-US" sz="1100" b="1" dirty="0"/>
          </a:p>
        </p:txBody>
      </p:sp>
      <p:sp>
        <p:nvSpPr>
          <p:cNvPr id="6" name="AutoShape 6"/>
          <p:cNvSpPr/>
          <p:nvPr/>
        </p:nvSpPr>
        <p:spPr>
          <a:xfrm>
            <a:off x="609600" y="2971800"/>
            <a:ext cx="33528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Frontend (SPA)</a:t>
            </a:r>
            <a:endParaRPr lang="en-US" sz="1100" dirty="0"/>
          </a:p>
        </p:txBody>
      </p:sp>
      <p:sp>
        <p:nvSpPr>
          <p:cNvPr id="7" name="AutoShape 7"/>
          <p:cNvSpPr/>
          <p:nvPr/>
        </p:nvSpPr>
        <p:spPr>
          <a:xfrm>
            <a:off x="596900" y="3513599"/>
            <a:ext cx="3346450" cy="1316109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A responsive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Single Page Application 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built with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Vanilla ES6+ JavaScript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, ensuring fast transitions and a clinical-grade user experience without page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reloads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endParaRPr lang="en-US" sz="1100" dirty="0"/>
          </a:p>
        </p:txBody>
      </p:sp>
      <p:sp>
        <p:nvSpPr>
          <p:cNvPr id="8" name="AutoShape 8"/>
          <p:cNvSpPr/>
          <p:nvPr/>
        </p:nvSpPr>
        <p:spPr>
          <a:xfrm>
            <a:off x="4413250" y="2971800"/>
            <a:ext cx="33528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Flask Backend API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4400550" y="3513599"/>
            <a:ext cx="3346450" cy="1316109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Serves as a secure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RESTful API 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gateway, managing authentication, request validation, and routing to appropriate micro-services for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prediction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and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data</a:t>
            </a:r>
            <a:r>
              <a:rPr lang="en-US" b="1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processing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endParaRPr lang="en-US" sz="1100" dirty="0"/>
          </a:p>
        </p:txBody>
      </p:sp>
      <p:sp>
        <p:nvSpPr>
          <p:cNvPr id="10" name="AutoShape 10"/>
          <p:cNvSpPr/>
          <p:nvPr/>
        </p:nvSpPr>
        <p:spPr>
          <a:xfrm>
            <a:off x="8216900" y="2971800"/>
            <a:ext cx="33528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Decoupled Databases</a:t>
            </a:r>
            <a:endParaRPr lang="en-US" sz="1100" dirty="0"/>
          </a:p>
        </p:txBody>
      </p:sp>
      <p:sp>
        <p:nvSpPr>
          <p:cNvPr id="11" name="AutoShape 11"/>
          <p:cNvSpPr/>
          <p:nvPr/>
        </p:nvSpPr>
        <p:spPr>
          <a:xfrm>
            <a:off x="8204200" y="3513599"/>
            <a:ext cx="3346450" cy="1316109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latin typeface="Noto Sans SC"/>
                <a:ea typeface="Noto Sans SC"/>
                <a:cs typeface="Noto Sans SC"/>
                <a:sym typeface="Noto Sans SC"/>
              </a:rPr>
              <a:t>Separation of concerns</a:t>
            </a:r>
            <a:r>
              <a:rPr lang="en-US" sz="1400" b="1" i="0" u="none" strike="noStrike" dirty="0">
                <a:solidFill>
                  <a:srgbClr val="989C9F"/>
                </a:solidFill>
                <a:latin typeface="Noto Sans SC"/>
                <a:ea typeface="Noto Sans SC"/>
                <a:cs typeface="Noto Sans SC"/>
                <a:sym typeface="Noto Sans SC"/>
              </a:rPr>
              <a:t>: SQLite </a:t>
            </a:r>
            <a:r>
              <a:rPr lang="en-US" sz="1400" b="0" i="0" u="none" strike="noStrike" dirty="0">
                <a:solidFill>
                  <a:srgbClr val="989C9F"/>
                </a:solidFill>
                <a:latin typeface="Noto Sans SC"/>
                <a:ea typeface="Noto Sans SC"/>
                <a:cs typeface="Noto Sans SC"/>
                <a:sym typeface="Noto Sans SC"/>
              </a:rPr>
              <a:t>for User Authentication and storage and </a:t>
            </a:r>
            <a:r>
              <a:rPr lang="en-US" sz="1400" b="1" i="0" u="none" strike="noStrike" dirty="0">
                <a:solidFill>
                  <a:srgbClr val="989C9F"/>
                </a:solidFill>
                <a:latin typeface="Noto Sans SC"/>
                <a:ea typeface="Noto Sans SC"/>
                <a:cs typeface="Noto Sans SC"/>
                <a:sym typeface="Noto Sans SC"/>
              </a:rPr>
              <a:t>MongoDB</a:t>
            </a:r>
            <a:r>
              <a:rPr lang="en-US" sz="1400" b="0" i="0" u="none" strike="noStrike" dirty="0">
                <a:solidFill>
                  <a:srgbClr val="989C9F"/>
                </a:solidFill>
                <a:latin typeface="Noto Sans SC"/>
                <a:ea typeface="Noto Sans SC"/>
                <a:cs typeface="Noto Sans SC"/>
                <a:sym typeface="Noto Sans SC"/>
              </a:rPr>
              <a:t> for flexible, scalable Patient Health Records, reducing the security blast radius.</a:t>
            </a:r>
            <a:endParaRPr lang="en-US" sz="1100" dirty="0"/>
          </a:p>
        </p:txBody>
      </p:sp>
      <p:pic>
        <p:nvPicPr>
          <p:cNvPr id="12" name="Picture 11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D786A37D-B6B2-80E1-CFE9-95E04B9148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2640" y="-14837"/>
            <a:ext cx="585986" cy="5863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3000" y="1741170"/>
            <a:ext cx="3218180" cy="4100830"/>
          </a:xfrm>
          <a:prstGeom prst="roundRect">
            <a:avLst>
              <a:gd name="adj" fmla="val 9865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1424940" y="2000250"/>
            <a:ext cx="584200" cy="584200"/>
          </a:xfrm>
          <a:prstGeom prst="roundRect">
            <a:avLst>
              <a:gd name="adj" fmla="val 6521"/>
            </a:avLst>
          </a:prstGeom>
          <a:solidFill>
            <a:srgbClr val="D9767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4640" y="2139950"/>
            <a:ext cx="304800" cy="3048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486910" y="1741170"/>
            <a:ext cx="3218180" cy="4100830"/>
          </a:xfrm>
          <a:prstGeom prst="roundRect">
            <a:avLst>
              <a:gd name="adj" fmla="val 9865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4767580" y="2000250"/>
            <a:ext cx="584200" cy="584200"/>
          </a:xfrm>
          <a:prstGeom prst="roundRect">
            <a:avLst>
              <a:gd name="adj" fmla="val 6521"/>
            </a:avLst>
          </a:prstGeom>
          <a:solidFill>
            <a:srgbClr val="D9767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07280" y="2139950"/>
            <a:ext cx="304800" cy="30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7830820" y="1741170"/>
            <a:ext cx="3218180" cy="4100830"/>
          </a:xfrm>
          <a:prstGeom prst="roundRect">
            <a:avLst>
              <a:gd name="adj" fmla="val 9865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sp>
        <p:nvSpPr>
          <p:cNvPr id="9" name="AutoShape 9"/>
          <p:cNvSpPr/>
          <p:nvPr/>
        </p:nvSpPr>
        <p:spPr>
          <a:xfrm>
            <a:off x="8111490" y="2000250"/>
            <a:ext cx="584200" cy="584200"/>
          </a:xfrm>
          <a:prstGeom prst="roundRect">
            <a:avLst>
              <a:gd name="adj" fmla="val 6521"/>
            </a:avLst>
          </a:prstGeom>
          <a:solidFill>
            <a:srgbClr val="D9767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1190" y="2139950"/>
            <a:ext cx="304800" cy="3048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889000" y="605790"/>
            <a:ext cx="1041400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3000" b="1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Security Features Overview</a:t>
            </a:r>
            <a:endParaRPr lang="en-US" sz="1100" b="1" dirty="0"/>
          </a:p>
        </p:txBody>
      </p:sp>
      <p:sp>
        <p:nvSpPr>
          <p:cNvPr id="12" name="AutoShape 12"/>
          <p:cNvSpPr/>
          <p:nvPr/>
        </p:nvSpPr>
        <p:spPr>
          <a:xfrm>
            <a:off x="1335418" y="3429000"/>
            <a:ext cx="3025762" cy="1836419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marL="285750" indent="-285750" algn="l">
              <a:lnSpc>
                <a:spcPct val="116666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A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hybrid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model using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Flask-Login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sessions for web access and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JWTs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for API scalability. </a:t>
            </a:r>
          </a:p>
          <a:p>
            <a:pPr marL="285750" indent="-285750" algn="l">
              <a:lnSpc>
                <a:spcPct val="116666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Passwords are secured using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Bcrypt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hashing with a work factor of 12.</a:t>
            </a:r>
          </a:p>
          <a:p>
            <a:pPr marL="285750" indent="-285750" algn="l">
              <a:lnSpc>
                <a:spcPct val="116666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sym typeface="Noto Sans SC"/>
              </a:rPr>
              <a:t>Dedicated </a:t>
            </a:r>
            <a:r>
              <a:rPr lang="en-US" b="1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sym typeface="Noto Sans SC"/>
              </a:rPr>
              <a:t>Auth Shield </a:t>
            </a: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sym typeface="Noto Sans SC"/>
              </a:rPr>
              <a:t>for secure </a:t>
            </a:r>
            <a:r>
              <a:rPr lang="en-US" b="1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sym typeface="Noto Sans SC"/>
              </a:rPr>
              <a:t>RBAC</a:t>
            </a:r>
            <a:endParaRPr lang="en-US" b="1" dirty="0"/>
          </a:p>
        </p:txBody>
      </p:sp>
      <p:sp>
        <p:nvSpPr>
          <p:cNvPr id="13" name="AutoShape 13"/>
          <p:cNvSpPr/>
          <p:nvPr/>
        </p:nvSpPr>
        <p:spPr>
          <a:xfrm>
            <a:off x="1296877" y="2861024"/>
            <a:ext cx="2667000" cy="406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Auth &amp; Data Protection</a:t>
            </a:r>
            <a:endParaRPr lang="en-US" sz="1100" dirty="0"/>
          </a:p>
        </p:txBody>
      </p:sp>
      <p:sp>
        <p:nvSpPr>
          <p:cNvPr id="14" name="AutoShape 14"/>
          <p:cNvSpPr/>
          <p:nvPr/>
        </p:nvSpPr>
        <p:spPr>
          <a:xfrm>
            <a:off x="4697186" y="3424335"/>
            <a:ext cx="2902598" cy="1442668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Comprehensive protection via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Flask-WTF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forms ensuring strict type checking</a:t>
            </a: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.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Server-side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sanitization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to prevent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XSS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and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SQL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injection attacks.</a:t>
            </a:r>
            <a:endParaRPr lang="en-US" sz="1100" dirty="0"/>
          </a:p>
        </p:txBody>
      </p:sp>
      <p:sp>
        <p:nvSpPr>
          <p:cNvPr id="15" name="AutoShape 15"/>
          <p:cNvSpPr/>
          <p:nvPr/>
        </p:nvSpPr>
        <p:spPr>
          <a:xfrm>
            <a:off x="4697186" y="2861024"/>
            <a:ext cx="2667000" cy="406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Input Validation</a:t>
            </a:r>
            <a:endParaRPr lang="en-US" sz="1100" dirty="0"/>
          </a:p>
        </p:txBody>
      </p:sp>
      <p:sp>
        <p:nvSpPr>
          <p:cNvPr id="16" name="AutoShape 16"/>
          <p:cNvSpPr/>
          <p:nvPr/>
        </p:nvSpPr>
        <p:spPr>
          <a:xfrm>
            <a:off x="8106410" y="3424335"/>
            <a:ext cx="2942590" cy="2119758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Global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CSRF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protection middleware.</a:t>
            </a:r>
            <a:endParaRPr lang="en-US" dirty="0">
              <a:solidFill>
                <a:srgbClr val="989C9F"/>
              </a:solidFill>
              <a:highlight>
                <a:srgbClr val="000000">
                  <a:alpha val="0"/>
                </a:srgbClr>
              </a:highlight>
              <a:latin typeface="Noto Sans SC"/>
              <a:ea typeface="Noto Sans SC"/>
              <a:cs typeface="Noto Sans SC"/>
              <a:sym typeface="Noto Sans SC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Secure </a:t>
            </a:r>
            <a:r>
              <a:rPr lang="en-US" sz="1400" b="1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HTTP headers 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(HSTS, X-Frame-Options, HttpOnly cookies) to defend against network-level threats.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sym typeface="Noto Sans SC"/>
              </a:rPr>
              <a:t>Flask limiter to prevent Brute-Force Attacks</a:t>
            </a:r>
            <a:endParaRPr lang="en-US" sz="1100" dirty="0"/>
          </a:p>
        </p:txBody>
      </p:sp>
      <p:sp>
        <p:nvSpPr>
          <p:cNvPr id="17" name="AutoShape 17"/>
          <p:cNvSpPr/>
          <p:nvPr/>
        </p:nvSpPr>
        <p:spPr>
          <a:xfrm>
            <a:off x="8044906" y="2861024"/>
            <a:ext cx="2667000" cy="406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Network Defense</a:t>
            </a:r>
            <a:endParaRPr lang="en-US" sz="1100" dirty="0"/>
          </a:p>
        </p:txBody>
      </p:sp>
      <p:pic>
        <p:nvPicPr>
          <p:cNvPr id="18" name="Picture 17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FBD899AD-D510-9562-0F66-741DE59D7E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2640" y="-14837"/>
            <a:ext cx="585986" cy="5863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0870" y="615950"/>
            <a:ext cx="1091692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1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Data Management: Privacy &amp; Databases</a:t>
            </a:r>
            <a:endParaRPr lang="en-US" sz="1100" b="1" dirty="0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877475"/>
              </p:ext>
            </p:extLst>
          </p:nvPr>
        </p:nvGraphicFramePr>
        <p:xfrm>
          <a:off x="610870" y="1540510"/>
          <a:ext cx="10915650" cy="3843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63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77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Feature</a:t>
                      </a:r>
                      <a:endParaRPr lang="en-US" sz="1100" dirty="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F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SQLite (User DB)</a:t>
                      </a:r>
                      <a:endParaRPr lang="en-US" sz="110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F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MongoDB (Patient DB)</a:t>
                      </a:r>
                      <a:endParaRPr lang="en-US" sz="110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F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Data Stored</a:t>
                      </a:r>
                      <a:endParaRPr lang="en-US" sz="1100" dirty="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Admin/Doctor credentials, Roles</a:t>
                      </a:r>
                      <a:endParaRPr lang="en-US" sz="1100" dirty="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Patient Health Records, Risk Scores &amp; Logs</a:t>
                      </a:r>
                      <a:endParaRPr lang="en-US" sz="1100" dirty="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Structure</a:t>
                      </a:r>
                      <a:endParaRPr lang="en-US" sz="110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F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Relational (SQL)</a:t>
                      </a:r>
                      <a:endParaRPr lang="en-US" sz="1100" dirty="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F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Document-Based (NoSQL)</a:t>
                      </a:r>
                      <a:endParaRPr lang="en-US" sz="110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F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Access Control</a:t>
                      </a:r>
                      <a:endParaRPr lang="en-US" sz="110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Isolated Auth Shield, Hashed PWDs</a:t>
                      </a:r>
                      <a:endParaRPr lang="en-US" sz="110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Restricted URI Access, Sanitization, Scalable</a:t>
                      </a:r>
                      <a:endParaRPr lang="en-US" sz="1100" dirty="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77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Encryption</a:t>
                      </a:r>
                      <a:endParaRPr lang="en-US" sz="110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F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Bcrypt (At Rest) + AES Encryption</a:t>
                      </a:r>
                      <a:endParaRPr lang="en-US" sz="1100" dirty="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F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555B67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AES Encryption</a:t>
                      </a:r>
                      <a:endParaRPr lang="en-US" sz="1100" dirty="0"/>
                    </a:p>
                  </a:txBody>
                  <a:tcPr marL="101600" marR="101600" marT="101600" marB="10160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F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DA6DCD87-FCEF-346A-E537-338A848A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640" y="-14837"/>
            <a:ext cx="585986" cy="5863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3250" y="605790"/>
            <a:ext cx="1103122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0" i="0" u="none" strike="noStrike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Data Pipeline &amp; Flow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7282180" y="1488440"/>
            <a:ext cx="435229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latin typeface="DouyinSans"/>
                <a:ea typeface="DouyinSans"/>
                <a:cs typeface="DouyinSans"/>
                <a:sym typeface="DouyinSans"/>
              </a:rPr>
              <a:t>1. User Interaction</a:t>
            </a:r>
            <a:endParaRPr lang="en-US" sz="1100" dirty="0"/>
          </a:p>
        </p:txBody>
      </p:sp>
      <p:sp>
        <p:nvSpPr>
          <p:cNvPr id="4" name="AutoShape 4"/>
          <p:cNvSpPr/>
          <p:nvPr/>
        </p:nvSpPr>
        <p:spPr>
          <a:xfrm>
            <a:off x="7282180" y="1912620"/>
            <a:ext cx="4354830" cy="1066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    User accesses SPA via HTTPS. Requests for login/registration, data are sent as JSON via secure JWT-authenticated channels.</a:t>
            </a:r>
            <a:endParaRPr lang="en-US" sz="1100" dirty="0"/>
          </a:p>
        </p:txBody>
      </p:sp>
      <p:sp>
        <p:nvSpPr>
          <p:cNvPr id="5" name="AutoShape 5"/>
          <p:cNvSpPr/>
          <p:nvPr/>
        </p:nvSpPr>
        <p:spPr>
          <a:xfrm>
            <a:off x="7282180" y="4726940"/>
            <a:ext cx="435229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3. Persistence &amp; Inference</a:t>
            </a:r>
            <a:endParaRPr lang="en-US" sz="1100" dirty="0"/>
          </a:p>
        </p:txBody>
      </p:sp>
      <p:sp>
        <p:nvSpPr>
          <p:cNvPr id="6" name="AutoShape 6"/>
          <p:cNvSpPr/>
          <p:nvPr/>
        </p:nvSpPr>
        <p:spPr>
          <a:xfrm>
            <a:off x="7282180" y="5151120"/>
            <a:ext cx="4354830" cy="1066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    Authenticated requests reach Auth Shield to access SQLite/MongoDB. PredictionService loads Keras model for real-time risk scoring.</a:t>
            </a:r>
            <a:endParaRPr lang="en-US" sz="1100" dirty="0"/>
          </a:p>
        </p:txBody>
      </p:sp>
      <p:sp>
        <p:nvSpPr>
          <p:cNvPr id="7" name="AutoShape 7"/>
          <p:cNvSpPr/>
          <p:nvPr/>
        </p:nvSpPr>
        <p:spPr>
          <a:xfrm>
            <a:off x="7282180" y="3108960"/>
            <a:ext cx="435229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2. API Processing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7282180" y="3533140"/>
            <a:ext cx="4354830" cy="1066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    Flask REST API validates input headers and CSRF tokens, routing traffic to User</a:t>
            </a:r>
            <a:r>
              <a:rPr lang="en-US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_Manager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or </a:t>
            </a:r>
            <a:r>
              <a:rPr lang="en-US" sz="1400" b="0" i="0" u="none" strike="noStrike" dirty="0" err="1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Patient_Manager</a:t>
            </a: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services.</a:t>
            </a:r>
            <a:endParaRPr lang="en-US" sz="1100" dirty="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2590" r="12590"/>
          <a:stretch>
            <a:fillRect/>
          </a:stretch>
        </p:blipFill>
        <p:spPr>
          <a:xfrm>
            <a:off x="603250" y="1501140"/>
            <a:ext cx="6273800" cy="4716780"/>
          </a:xfrm>
          <a:prstGeom prst="roundRect">
            <a:avLst>
              <a:gd name="adj" fmla="val 7808"/>
            </a:avLst>
          </a:prstGeom>
          <a:solidFill>
            <a:srgbClr val="DEE0E3">
              <a:alpha val="100000"/>
            </a:srgbClr>
          </a:solidFill>
          <a:ln w="25400" cap="flat" cmpd="sng">
            <a:noFill/>
            <a:prstDash val="solid"/>
            <a:round/>
          </a:ln>
        </p:spPr>
      </p:pic>
      <p:pic>
        <p:nvPicPr>
          <p:cNvPr id="10" name="Picture 9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D590D1B2-C89E-7BD3-3D83-D2AF054B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555" y="2622675"/>
            <a:ext cx="1160102" cy="11607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410" y="612140"/>
            <a:ext cx="1080389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000" b="0" i="0" u="none" strike="noStrike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Core Algorithms: Model &amp; Inference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3662162" y="1654810"/>
            <a:ext cx="6724604" cy="431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12700" tIns="50800" rIns="50800" bIns="50800" rtlCol="0" anchor="ctr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Deep Learning Engine</a:t>
            </a:r>
            <a:endParaRPr lang="en-US" sz="1100" dirty="0"/>
          </a:p>
        </p:txBody>
      </p:sp>
      <p:sp>
        <p:nvSpPr>
          <p:cNvPr id="4" name="AutoShape 4"/>
          <p:cNvSpPr/>
          <p:nvPr/>
        </p:nvSpPr>
        <p:spPr>
          <a:xfrm>
            <a:off x="3662162" y="1938020"/>
            <a:ext cx="6718144" cy="939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   Powered by a custom-trained Keras/TensorFlow Neural Network optimized for</a:t>
            </a:r>
          </a:p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clinical risk assessment.</a:t>
            </a:r>
            <a:endParaRPr lang="en-US" sz="1100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" r="4"/>
          <a:stretch>
            <a:fillRect/>
          </a:stretch>
        </p:blipFill>
        <p:spPr>
          <a:xfrm>
            <a:off x="613410" y="1573530"/>
            <a:ext cx="2569210" cy="1445260"/>
          </a:xfrm>
          <a:prstGeom prst="roundRect">
            <a:avLst>
              <a:gd name="adj" fmla="val 7908"/>
            </a:avLst>
          </a:prstGeom>
          <a:solidFill>
            <a:srgbClr val="DEE0E3">
              <a:alpha val="100000"/>
            </a:srgbClr>
          </a:solidFill>
          <a:ln w="25400" cap="flat" cmpd="sng">
            <a:noFill/>
            <a:prstDash val="solid"/>
            <a:round/>
          </a:ln>
        </p:spPr>
      </p:pic>
      <p:sp>
        <p:nvSpPr>
          <p:cNvPr id="6" name="AutoShape 6"/>
          <p:cNvSpPr/>
          <p:nvPr/>
        </p:nvSpPr>
        <p:spPr>
          <a:xfrm>
            <a:off x="3662162" y="3341370"/>
            <a:ext cx="6724604" cy="431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12700" tIns="50800" rIns="50800" bIns="50800" rtlCol="0" anchor="ctr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800" b="0" i="0" u="none" strike="noStrike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Clinical Inputs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3662162" y="3624580"/>
            <a:ext cx="6718144" cy="939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   Analyzes key patient vitals including Age, BMI, Glucose Level, and Hypertension</a:t>
            </a:r>
          </a:p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history to determine risk factors.</a:t>
            </a:r>
            <a:endParaRPr lang="en-US" sz="1100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4" r="4"/>
          <a:stretch>
            <a:fillRect/>
          </a:stretch>
        </p:blipFill>
        <p:spPr>
          <a:xfrm>
            <a:off x="613410" y="3260090"/>
            <a:ext cx="2569210" cy="1445260"/>
          </a:xfrm>
          <a:prstGeom prst="roundRect">
            <a:avLst>
              <a:gd name="adj" fmla="val 7908"/>
            </a:avLst>
          </a:prstGeom>
          <a:solidFill>
            <a:srgbClr val="DEE0E3">
              <a:alpha val="100000"/>
            </a:srgbClr>
          </a:solidFill>
          <a:ln w="25400" cap="flat" cmpd="sng">
            <a:noFill/>
            <a:prstDash val="solid"/>
            <a:round/>
          </a:ln>
        </p:spPr>
      </p:pic>
      <p:sp>
        <p:nvSpPr>
          <p:cNvPr id="9" name="AutoShape 9"/>
          <p:cNvSpPr/>
          <p:nvPr/>
        </p:nvSpPr>
        <p:spPr>
          <a:xfrm>
            <a:off x="3662162" y="5022850"/>
            <a:ext cx="6724604" cy="431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12700" tIns="50800" rIns="50800" bIns="50800" rtlCol="0" anchor="ctr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800" b="0" i="0" u="none" strike="noStrike" dirty="0">
                <a:solidFill>
                  <a:srgbClr val="555B67"/>
                </a:solidFill>
                <a:highlight>
                  <a:srgbClr val="000000">
                    <a:alpha val="0"/>
                  </a:srgbClr>
                </a:highlight>
                <a:latin typeface="DouyinSans"/>
                <a:ea typeface="DouyinSans"/>
                <a:cs typeface="DouyinSans"/>
                <a:sym typeface="DouyinSans"/>
              </a:rPr>
              <a:t>Instant Risk Scoring</a:t>
            </a:r>
            <a:endParaRPr lang="en-US" sz="1100" dirty="0"/>
          </a:p>
        </p:txBody>
      </p:sp>
      <p:sp>
        <p:nvSpPr>
          <p:cNvPr id="10" name="AutoShape 10"/>
          <p:cNvSpPr/>
          <p:nvPr/>
        </p:nvSpPr>
        <p:spPr>
          <a:xfrm>
            <a:off x="3662162" y="5306060"/>
            <a:ext cx="6718144" cy="939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50800" rIns="50800" bIns="5080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    Delivers probability scores in real-time via the PredictionService, aiding rapid</a:t>
            </a:r>
          </a:p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989C9F"/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clinical decision making.</a:t>
            </a:r>
            <a:endParaRPr lang="en-US" sz="1100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b="323"/>
          <a:stretch>
            <a:fillRect/>
          </a:stretch>
        </p:blipFill>
        <p:spPr>
          <a:xfrm>
            <a:off x="613410" y="4941570"/>
            <a:ext cx="2569210" cy="1445260"/>
          </a:xfrm>
          <a:prstGeom prst="roundRect">
            <a:avLst>
              <a:gd name="adj" fmla="val 7908"/>
            </a:avLst>
          </a:prstGeom>
          <a:solidFill>
            <a:srgbClr val="DEE0E3">
              <a:alpha val="100000"/>
            </a:srgbClr>
          </a:solidFill>
          <a:ln w="25400" cap="flat" cmpd="sng">
            <a:noFill/>
            <a:prstDash val="solid"/>
            <a:round/>
          </a:ln>
        </p:spPr>
      </p:pic>
      <p:pic>
        <p:nvPicPr>
          <p:cNvPr id="12" name="Picture 11" descr="A white eye with a cross and a leaf&#10;&#10;AI-generated content may be incorrect.">
            <a:extLst>
              <a:ext uri="{FF2B5EF4-FFF2-40B4-BE49-F238E27FC236}">
                <a16:creationId xmlns:a16="http://schemas.microsoft.com/office/drawing/2014/main" id="{001DEAD8-B88B-C0B3-61F0-D48C30CB7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640" y="-14837"/>
            <a:ext cx="585986" cy="5863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1142</Words>
  <Application>Microsoft Office PowerPoint</Application>
  <PresentationFormat>Widescreen</PresentationFormat>
  <Paragraphs>198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DouyinSans</vt:lpstr>
      <vt:lpstr>Noto Sans SC</vt:lpstr>
      <vt:lpstr>Office 主题​​</vt:lpstr>
      <vt:lpstr>默认主题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Hɑssɑɴ Ʌʟı</dc:creator>
  <cp:lastModifiedBy>Hɑssɑɴ Ʌʟı</cp:lastModifiedBy>
  <cp:revision>117</cp:revision>
  <dcterms:modified xsi:type="dcterms:W3CDTF">2025-12-19T11:21:53Z</dcterms:modified>
</cp:coreProperties>
</file>